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"/>
  </p:notesMasterIdLst>
  <p:sldIdLst>
    <p:sldId id="256" r:id="rId2"/>
  </p:sldIdLst>
  <p:sldSz cx="51206400" cy="38404800"/>
  <p:notesSz cx="50749200" cy="39776400"/>
  <p:defaultTextStyle>
    <a:defPPr>
      <a:defRPr lang="en-US"/>
    </a:defPPr>
    <a:lvl1pPr marL="0" algn="l" defTabSz="4561862" rtl="0" eaLnBrk="1" latinLnBrk="0" hangingPunct="1">
      <a:defRPr sz="8984" kern="1200">
        <a:solidFill>
          <a:schemeClr val="tx1"/>
        </a:solidFill>
        <a:latin typeface="+mn-lt"/>
        <a:ea typeface="+mn-ea"/>
        <a:cs typeface="+mn-cs"/>
      </a:defRPr>
    </a:lvl1pPr>
    <a:lvl2pPr marL="2280931" algn="l" defTabSz="4561862" rtl="0" eaLnBrk="1" latinLnBrk="0" hangingPunct="1">
      <a:defRPr sz="8984" kern="1200">
        <a:solidFill>
          <a:schemeClr val="tx1"/>
        </a:solidFill>
        <a:latin typeface="+mn-lt"/>
        <a:ea typeface="+mn-ea"/>
        <a:cs typeface="+mn-cs"/>
      </a:defRPr>
    </a:lvl2pPr>
    <a:lvl3pPr marL="4561862" algn="l" defTabSz="4561862" rtl="0" eaLnBrk="1" latinLnBrk="0" hangingPunct="1">
      <a:defRPr sz="8984" kern="1200">
        <a:solidFill>
          <a:schemeClr val="tx1"/>
        </a:solidFill>
        <a:latin typeface="+mn-lt"/>
        <a:ea typeface="+mn-ea"/>
        <a:cs typeface="+mn-cs"/>
      </a:defRPr>
    </a:lvl3pPr>
    <a:lvl4pPr marL="6842789" algn="l" defTabSz="4561862" rtl="0" eaLnBrk="1" latinLnBrk="0" hangingPunct="1">
      <a:defRPr sz="8984" kern="1200">
        <a:solidFill>
          <a:schemeClr val="tx1"/>
        </a:solidFill>
        <a:latin typeface="+mn-lt"/>
        <a:ea typeface="+mn-ea"/>
        <a:cs typeface="+mn-cs"/>
      </a:defRPr>
    </a:lvl4pPr>
    <a:lvl5pPr marL="9123722" algn="l" defTabSz="4561862" rtl="0" eaLnBrk="1" latinLnBrk="0" hangingPunct="1">
      <a:defRPr sz="8984" kern="1200">
        <a:solidFill>
          <a:schemeClr val="tx1"/>
        </a:solidFill>
        <a:latin typeface="+mn-lt"/>
        <a:ea typeface="+mn-ea"/>
        <a:cs typeface="+mn-cs"/>
      </a:defRPr>
    </a:lvl5pPr>
    <a:lvl6pPr marL="11404653" algn="l" defTabSz="4561862" rtl="0" eaLnBrk="1" latinLnBrk="0" hangingPunct="1">
      <a:defRPr sz="8984" kern="1200">
        <a:solidFill>
          <a:schemeClr val="tx1"/>
        </a:solidFill>
        <a:latin typeface="+mn-lt"/>
        <a:ea typeface="+mn-ea"/>
        <a:cs typeface="+mn-cs"/>
      </a:defRPr>
    </a:lvl6pPr>
    <a:lvl7pPr marL="13685582" algn="l" defTabSz="4561862" rtl="0" eaLnBrk="1" latinLnBrk="0" hangingPunct="1">
      <a:defRPr sz="8984" kern="1200">
        <a:solidFill>
          <a:schemeClr val="tx1"/>
        </a:solidFill>
        <a:latin typeface="+mn-lt"/>
        <a:ea typeface="+mn-ea"/>
        <a:cs typeface="+mn-cs"/>
      </a:defRPr>
    </a:lvl7pPr>
    <a:lvl8pPr marL="15966513" algn="l" defTabSz="4561862" rtl="0" eaLnBrk="1" latinLnBrk="0" hangingPunct="1">
      <a:defRPr sz="8984" kern="1200">
        <a:solidFill>
          <a:schemeClr val="tx1"/>
        </a:solidFill>
        <a:latin typeface="+mn-lt"/>
        <a:ea typeface="+mn-ea"/>
        <a:cs typeface="+mn-cs"/>
      </a:defRPr>
    </a:lvl8pPr>
    <a:lvl9pPr marL="18247446" algn="l" defTabSz="4561862" rtl="0" eaLnBrk="1" latinLnBrk="0" hangingPunct="1">
      <a:defRPr sz="898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096" userDrawn="1">
          <p15:clr>
            <a:srgbClr val="A4A3A4"/>
          </p15:clr>
        </p15:guide>
        <p15:guide id="2" pos="16128" userDrawn="1">
          <p15:clr>
            <a:srgbClr val="A4A3A4"/>
          </p15:clr>
        </p15:guide>
        <p15:guide id="3" pos="272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7171"/>
    <a:srgbClr val="E7E6E6"/>
    <a:srgbClr val="8B7A7A"/>
    <a:srgbClr val="E874DA"/>
    <a:srgbClr val="FF5F53"/>
    <a:srgbClr val="9628A8"/>
    <a:srgbClr val="FF5050"/>
    <a:srgbClr val="CC0000"/>
    <a:srgbClr val="FF33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61" autoAdjust="0"/>
    <p:restoredTop sz="94660"/>
  </p:normalViewPr>
  <p:slideViewPr>
    <p:cSldViewPr snapToGrid="0">
      <p:cViewPr>
        <p:scale>
          <a:sx n="20" d="100"/>
          <a:sy n="20" d="100"/>
        </p:scale>
        <p:origin x="366" y="-1620"/>
      </p:cViewPr>
      <p:guideLst>
        <p:guide orient="horz" pos="12096"/>
        <p:guide pos="16128"/>
        <p:guide pos="272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Owner\Desktop\Lura%20Research%202017\Lab%20Results\Gain%20Frequency\Gain%20VS%20Frequency%20Testing%20(AD8293G160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Owner\Desktop\Lura%20Research%202017\Lab%20Results\Gain%20Frequency\Gain%20VS%20Frequency%20Testing%20(AD8293G160)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761210512356351"/>
          <c:y val="5.4018289234211765E-2"/>
          <c:w val="0.80731988433744584"/>
          <c:h val="0.68050842531616218"/>
        </c:manualLayout>
      </c:layout>
      <c:scatterChart>
        <c:scatterStyle val="lineMarker"/>
        <c:varyColors val="0"/>
        <c:ser>
          <c:idx val="2"/>
          <c:order val="2"/>
          <c:tx>
            <c:v>1mV</c:v>
          </c:tx>
          <c:spPr>
            <a:ln w="57150" cap="rnd">
              <a:solidFill>
                <a:sysClr val="windowText" lastClr="0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57150">
                <a:solidFill>
                  <a:sysClr val="windowText" lastClr="000000"/>
                </a:solidFill>
              </a:ln>
              <a:effectLst/>
            </c:spPr>
          </c:marker>
          <c:xVal>
            <c:numRef>
              <c:f>'INA826'!$B$3:$B$18</c:f>
              <c:numCache>
                <c:formatCode>General</c:formatCode>
                <c:ptCount val="16"/>
                <c:pt idx="0">
                  <c:v>0.1</c:v>
                </c:pt>
                <c:pt idx="1">
                  <c:v>0.4</c:v>
                </c:pt>
                <c:pt idx="2">
                  <c:v>0.7</c:v>
                </c:pt>
                <c:pt idx="3">
                  <c:v>1</c:v>
                </c:pt>
                <c:pt idx="4">
                  <c:v>4</c:v>
                </c:pt>
                <c:pt idx="5">
                  <c:v>7</c:v>
                </c:pt>
                <c:pt idx="6">
                  <c:v>10</c:v>
                </c:pt>
                <c:pt idx="7">
                  <c:v>30</c:v>
                </c:pt>
                <c:pt idx="8">
                  <c:v>70</c:v>
                </c:pt>
                <c:pt idx="9">
                  <c:v>100</c:v>
                </c:pt>
                <c:pt idx="10">
                  <c:v>200</c:v>
                </c:pt>
                <c:pt idx="11">
                  <c:v>300</c:v>
                </c:pt>
                <c:pt idx="12">
                  <c:v>400</c:v>
                </c:pt>
                <c:pt idx="13">
                  <c:v>500</c:v>
                </c:pt>
                <c:pt idx="14">
                  <c:v>700</c:v>
                </c:pt>
                <c:pt idx="15">
                  <c:v>1000</c:v>
                </c:pt>
              </c:numCache>
            </c:numRef>
          </c:xVal>
          <c:yVal>
            <c:numRef>
              <c:f>'INA826'!$C$3:$C$18</c:f>
              <c:numCache>
                <c:formatCode>General</c:formatCode>
                <c:ptCount val="16"/>
                <c:pt idx="0">
                  <c:v>185</c:v>
                </c:pt>
                <c:pt idx="1">
                  <c:v>425</c:v>
                </c:pt>
                <c:pt idx="2">
                  <c:v>510</c:v>
                </c:pt>
                <c:pt idx="3">
                  <c:v>550</c:v>
                </c:pt>
                <c:pt idx="4">
                  <c:v>580</c:v>
                </c:pt>
                <c:pt idx="5">
                  <c:v>580</c:v>
                </c:pt>
                <c:pt idx="6">
                  <c:v>580</c:v>
                </c:pt>
                <c:pt idx="7">
                  <c:v>580</c:v>
                </c:pt>
                <c:pt idx="8">
                  <c:v>580</c:v>
                </c:pt>
                <c:pt idx="9">
                  <c:v>575</c:v>
                </c:pt>
                <c:pt idx="10">
                  <c:v>550</c:v>
                </c:pt>
                <c:pt idx="11">
                  <c:v>515</c:v>
                </c:pt>
                <c:pt idx="12">
                  <c:v>480</c:v>
                </c:pt>
                <c:pt idx="13">
                  <c:v>440</c:v>
                </c:pt>
                <c:pt idx="14">
                  <c:v>370</c:v>
                </c:pt>
                <c:pt idx="15">
                  <c:v>295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9911208"/>
        <c:axId val="419910424"/>
        <c:extLst>
          <c:ext xmlns:c15="http://schemas.microsoft.com/office/drawing/2012/chart" uri="{02D57815-91ED-43cb-92C2-25804820EDAC}">
            <c15:filteredScatte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'INA826'!$G$3:$G$11</c15:sqref>
                        </c15:formulaRef>
                      </c:ext>
                    </c:extLst>
                    <c:strCache>
                      <c:ptCount val="9"/>
                      <c:pt idx="0">
                        <c:v>0.1</c:v>
                      </c:pt>
                      <c:pt idx="1">
                        <c:v>0.4</c:v>
                      </c:pt>
                      <c:pt idx="2">
                        <c:v>0.7</c:v>
                      </c:pt>
                      <c:pt idx="3">
                        <c:v>1</c:v>
                      </c:pt>
                      <c:pt idx="4">
                        <c:v>4</c:v>
                      </c:pt>
                      <c:pt idx="5">
                        <c:v>7</c:v>
                      </c:pt>
                      <c:pt idx="6">
                        <c:v>10</c:v>
                      </c:pt>
                      <c:pt idx="7">
                        <c:v>30</c:v>
                      </c:pt>
                      <c:pt idx="8">
                        <c:v>70</c:v>
                      </c:pt>
                    </c:strCache>
                  </c:strRef>
                </c:tx>
                <c:spPr>
                  <a:ln w="25400" cap="rnd">
                    <a:noFill/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/>
                    </a:solidFill>
                    <a:ln w="9525">
                      <a:solidFill>
                        <a:schemeClr val="accent1"/>
                      </a:solidFill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'INA826'!$F$15:$F$16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19.75</c:v>
                      </c:pt>
                      <c:pt idx="1">
                        <c:v>15.5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'INA826'!$G$12:$G$13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100</c:v>
                      </c:pt>
                      <c:pt idx="1">
                        <c:v>200</c:v>
                      </c:pt>
                    </c:numCache>
                  </c:numRef>
                </c:yVal>
                <c:smooth val="0"/>
              </c15:ser>
            </c15:filteredScatterSeries>
            <c15:filteredScatte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'INA826'!$H$3:$H$11</c15:sqref>
                        </c15:formulaRef>
                      </c:ext>
                    </c:extLst>
                    <c:strCache>
                      <c:ptCount val="9"/>
                      <c:pt idx="0">
                        <c:v>342</c:v>
                      </c:pt>
                      <c:pt idx="1">
                        <c:v>529</c:v>
                      </c:pt>
                      <c:pt idx="2">
                        <c:v>583</c:v>
                      </c:pt>
                      <c:pt idx="3">
                        <c:v>646</c:v>
                      </c:pt>
                      <c:pt idx="4">
                        <c:v>658</c:v>
                      </c:pt>
                      <c:pt idx="5">
                        <c:v>675</c:v>
                      </c:pt>
                      <c:pt idx="6">
                        <c:v>662.5</c:v>
                      </c:pt>
                      <c:pt idx="7">
                        <c:v>658</c:v>
                      </c:pt>
                      <c:pt idx="8">
                        <c:v>633.33</c:v>
                      </c:pt>
                    </c:strCache>
                  </c:strRef>
                </c:tx>
                <c:spPr>
                  <a:ln w="25400" cap="rnd">
                    <a:noFill/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2"/>
                    </a:solidFill>
                    <a:ln w="9525">
                      <a:solidFill>
                        <a:schemeClr val="accent2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'INA826'!$F$15:$F$16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19.75</c:v>
                      </c:pt>
                      <c:pt idx="1">
                        <c:v>15.5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'INA826'!$H$12:$H$13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616.66999999999996</c:v>
                      </c:pt>
                      <c:pt idx="1">
                        <c:v>575</c:v>
                      </c:pt>
                    </c:numCache>
                  </c:numRef>
                </c:yVal>
                <c:smooth val="0"/>
              </c15:ser>
            </c15:filteredScatterSeries>
          </c:ext>
        </c:extLst>
      </c:scatterChart>
      <c:valAx>
        <c:axId val="419911208"/>
        <c:scaling>
          <c:logBase val="10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5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 sz="5400" dirty="0">
                    <a:solidFill>
                      <a:schemeClr val="tx1"/>
                    </a:solidFill>
                  </a:rPr>
                  <a:t>Frequency</a:t>
                </a:r>
                <a:r>
                  <a:rPr lang="en-CA" sz="5400" baseline="0" dirty="0">
                    <a:solidFill>
                      <a:schemeClr val="tx1"/>
                    </a:solidFill>
                  </a:rPr>
                  <a:t> (Hz)</a:t>
                </a:r>
              </a:p>
            </c:rich>
          </c:tx>
          <c:layout>
            <c:manualLayout>
              <c:xMode val="edge"/>
              <c:yMode val="edge"/>
              <c:x val="0.41181376909773343"/>
              <c:y val="0.8545523103890898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5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910424"/>
        <c:crosses val="autoZero"/>
        <c:crossBetween val="midCat"/>
      </c:valAx>
      <c:valAx>
        <c:axId val="419910424"/>
        <c:scaling>
          <c:orientation val="minMax"/>
          <c:max val="650"/>
          <c:min val="1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4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 sz="4800">
                    <a:solidFill>
                      <a:schemeClr val="tx1"/>
                    </a:solidFill>
                  </a:rPr>
                  <a:t>Gain</a:t>
                </a:r>
                <a:r>
                  <a:rPr lang="en-CA" sz="4800" baseline="0">
                    <a:solidFill>
                      <a:schemeClr val="tx1"/>
                    </a:solidFill>
                  </a:rPr>
                  <a:t> (V/V)</a:t>
                </a:r>
                <a:endParaRPr lang="en-CA" sz="480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2.9920415751760829E-3"/>
              <c:y val="0.2993313754647334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4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  <a:headEnd type="triangle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911208"/>
        <c:crossesAt val="0.1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571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57150">
                <a:solidFill>
                  <a:schemeClr val="tx1"/>
                </a:solidFill>
              </a:ln>
              <a:effectLst/>
            </c:spPr>
          </c:marker>
          <c:xVal>
            <c:numRef>
              <c:f>'INA826'!$G$3:$G$18</c:f>
              <c:numCache>
                <c:formatCode>General</c:formatCode>
                <c:ptCount val="16"/>
                <c:pt idx="0">
                  <c:v>0.1</c:v>
                </c:pt>
                <c:pt idx="1">
                  <c:v>0.4</c:v>
                </c:pt>
                <c:pt idx="2">
                  <c:v>0.7</c:v>
                </c:pt>
                <c:pt idx="3">
                  <c:v>1</c:v>
                </c:pt>
                <c:pt idx="4">
                  <c:v>4</c:v>
                </c:pt>
                <c:pt idx="5">
                  <c:v>7</c:v>
                </c:pt>
                <c:pt idx="6">
                  <c:v>10</c:v>
                </c:pt>
                <c:pt idx="7">
                  <c:v>30</c:v>
                </c:pt>
                <c:pt idx="8">
                  <c:v>70</c:v>
                </c:pt>
                <c:pt idx="9">
                  <c:v>100</c:v>
                </c:pt>
                <c:pt idx="10">
                  <c:v>200</c:v>
                </c:pt>
                <c:pt idx="11">
                  <c:v>300</c:v>
                </c:pt>
                <c:pt idx="12">
                  <c:v>400</c:v>
                </c:pt>
                <c:pt idx="13">
                  <c:v>500</c:v>
                </c:pt>
                <c:pt idx="14">
                  <c:v>700</c:v>
                </c:pt>
                <c:pt idx="15">
                  <c:v>1000</c:v>
                </c:pt>
              </c:numCache>
            </c:numRef>
          </c:xVal>
          <c:yVal>
            <c:numRef>
              <c:f>'INA826'!$C$27:$C$42</c:f>
              <c:numCache>
                <c:formatCode>General</c:formatCode>
                <c:ptCount val="16"/>
                <c:pt idx="0">
                  <c:v>37.384634394619525</c:v>
                </c:pt>
                <c:pt idx="1">
                  <c:v>45.939232670591366</c:v>
                </c:pt>
                <c:pt idx="2">
                  <c:v>50.6295783408451</c:v>
                </c:pt>
                <c:pt idx="3">
                  <c:v>53.22362886893238</c:v>
                </c:pt>
                <c:pt idx="4">
                  <c:v>60.461306081373863</c:v>
                </c:pt>
                <c:pt idx="5">
                  <c:v>61.28915978453837</c:v>
                </c:pt>
                <c:pt idx="6">
                  <c:v>61.28915978453837</c:v>
                </c:pt>
                <c:pt idx="7">
                  <c:v>61.643735123747007</c:v>
                </c:pt>
                <c:pt idx="8">
                  <c:v>61.643735123747007</c:v>
                </c:pt>
                <c:pt idx="9">
                  <c:v>61.568532146280866</c:v>
                </c:pt>
                <c:pt idx="10">
                  <c:v>61.458194732085801</c:v>
                </c:pt>
                <c:pt idx="11">
                  <c:v>61.466359441731072</c:v>
                </c:pt>
                <c:pt idx="12">
                  <c:v>61.369147613117036</c:v>
                </c:pt>
                <c:pt idx="13">
                  <c:v>61.388428175169373</c:v>
                </c:pt>
                <c:pt idx="14">
                  <c:v>60.607652579874419</c:v>
                </c:pt>
                <c:pt idx="15">
                  <c:v>61.096973360146897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9908856"/>
        <c:axId val="419909248"/>
      </c:scatterChart>
      <c:valAx>
        <c:axId val="419908856"/>
        <c:scaling>
          <c:logBase val="10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5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 sz="5400">
                    <a:solidFill>
                      <a:sysClr val="windowText" lastClr="000000"/>
                    </a:solidFill>
                  </a:rPr>
                  <a:t>Frequency</a:t>
                </a:r>
                <a:r>
                  <a:rPr lang="en-CA" sz="5400" baseline="0">
                    <a:solidFill>
                      <a:sysClr val="windowText" lastClr="000000"/>
                    </a:solidFill>
                  </a:rPr>
                  <a:t> (Hz)</a:t>
                </a:r>
                <a:endParaRPr lang="en-CA" sz="5400">
                  <a:solidFill>
                    <a:sysClr val="windowText" lastClr="000000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5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909248"/>
        <c:crossesAt val="0"/>
        <c:crossBetween val="midCat"/>
      </c:valAx>
      <c:valAx>
        <c:axId val="419909248"/>
        <c:scaling>
          <c:orientation val="minMax"/>
          <c:min val="3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5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 sz="5400">
                    <a:solidFill>
                      <a:sysClr val="windowText" lastClr="000000"/>
                    </a:solidFill>
                  </a:rPr>
                  <a:t>CMRR</a:t>
                </a:r>
                <a:r>
                  <a:rPr lang="en-CA" sz="5400" baseline="0">
                    <a:solidFill>
                      <a:sysClr val="windowText" lastClr="000000"/>
                    </a:solidFill>
                  </a:rPr>
                  <a:t> (dB)</a:t>
                </a:r>
                <a:endParaRPr lang="en-CA" sz="5400">
                  <a:solidFill>
                    <a:sysClr val="windowText" lastClr="000000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5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908856"/>
        <c:crossesAt val="0.1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1"/>
          <c:order val="1"/>
          <c:tx>
            <c:v>New Data</c:v>
          </c:tx>
          <c:spPr>
            <a:ln w="571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57150">
                <a:solidFill>
                  <a:schemeClr val="accent4"/>
                </a:solidFill>
              </a:ln>
              <a:effectLst/>
            </c:spPr>
          </c:marker>
          <c:xVal>
            <c:numRef>
              <c:f>'INA826'!$G$71:$G$86</c:f>
              <c:numCache>
                <c:formatCode>General</c:formatCode>
                <c:ptCount val="16"/>
                <c:pt idx="0">
                  <c:v>0.30705300000000002</c:v>
                </c:pt>
                <c:pt idx="1">
                  <c:v>0.39338100000000004</c:v>
                </c:pt>
                <c:pt idx="2">
                  <c:v>0.47970900000000011</c:v>
                </c:pt>
                <c:pt idx="3">
                  <c:v>0.56603700000000001</c:v>
                </c:pt>
                <c:pt idx="4">
                  <c:v>0.65236500000000008</c:v>
                </c:pt>
                <c:pt idx="5">
                  <c:v>0.73869300000000004</c:v>
                </c:pt>
                <c:pt idx="6">
                  <c:v>0.82502100000000012</c:v>
                </c:pt>
                <c:pt idx="7">
                  <c:v>0.91134900000000019</c:v>
                </c:pt>
                <c:pt idx="8">
                  <c:v>0.99767700000000004</c:v>
                </c:pt>
                <c:pt idx="9">
                  <c:v>1.0840050000000001</c:v>
                </c:pt>
                <c:pt idx="10">
                  <c:v>1.1703330000000003</c:v>
                </c:pt>
                <c:pt idx="11">
                  <c:v>1.2566610000000003</c:v>
                </c:pt>
                <c:pt idx="12">
                  <c:v>1.342989</c:v>
                </c:pt>
                <c:pt idx="13">
                  <c:v>1.4293170000000004</c:v>
                </c:pt>
                <c:pt idx="14">
                  <c:v>1.5156450000000001</c:v>
                </c:pt>
                <c:pt idx="15">
                  <c:v>1.6019730000000001</c:v>
                </c:pt>
              </c:numCache>
            </c:numRef>
          </c:xVal>
          <c:yVal>
            <c:numRef>
              <c:f>'INA826'!$H$71:$H$86</c:f>
              <c:numCache>
                <c:formatCode>General</c:formatCode>
                <c:ptCount val="16"/>
                <c:pt idx="0">
                  <c:v>0.18</c:v>
                </c:pt>
                <c:pt idx="1">
                  <c:v>0.54</c:v>
                </c:pt>
                <c:pt idx="2">
                  <c:v>0.72</c:v>
                </c:pt>
                <c:pt idx="3">
                  <c:v>1</c:v>
                </c:pt>
                <c:pt idx="4">
                  <c:v>1.2</c:v>
                </c:pt>
                <c:pt idx="5">
                  <c:v>1.35</c:v>
                </c:pt>
                <c:pt idx="6">
                  <c:v>1.55</c:v>
                </c:pt>
                <c:pt idx="7">
                  <c:v>1.65</c:v>
                </c:pt>
                <c:pt idx="8">
                  <c:v>1.7</c:v>
                </c:pt>
                <c:pt idx="9">
                  <c:v>1.78</c:v>
                </c:pt>
                <c:pt idx="10">
                  <c:v>1.82</c:v>
                </c:pt>
                <c:pt idx="11">
                  <c:v>1.88</c:v>
                </c:pt>
                <c:pt idx="12">
                  <c:v>1.88</c:v>
                </c:pt>
                <c:pt idx="13">
                  <c:v>1.9</c:v>
                </c:pt>
                <c:pt idx="14">
                  <c:v>1.92</c:v>
                </c:pt>
                <c:pt idx="15">
                  <c:v>1.92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9887688"/>
        <c:axId val="419882592"/>
        <c:extLst>
          <c:ext xmlns:c15="http://schemas.microsoft.com/office/drawing/2012/chart" uri="{02D57815-91ED-43cb-92C2-25804820EDAC}">
            <c15:filteredScatterSeries>
              <c15:ser>
                <c:idx val="0"/>
                <c:order val="0"/>
                <c:spPr>
                  <a:ln w="25400" cap="rnd">
                    <a:noFill/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/>
                    </a:solidFill>
                    <a:ln w="9525">
                      <a:solidFill>
                        <a:schemeClr val="accent1"/>
                      </a:solidFill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'INA826'!$E$45:$E$66</c15:sqref>
                        </c15:formulaRef>
                      </c:ext>
                    </c:extLst>
                    <c:numCache>
                      <c:formatCode>General</c:formatCode>
                      <c:ptCount val="22"/>
                      <c:pt idx="0">
                        <c:v>0.39338100000000004</c:v>
                      </c:pt>
                      <c:pt idx="1">
                        <c:v>0.43654500000000002</c:v>
                      </c:pt>
                      <c:pt idx="2">
                        <c:v>0.47970900000000011</c:v>
                      </c:pt>
                      <c:pt idx="3">
                        <c:v>0.52287300000000014</c:v>
                      </c:pt>
                      <c:pt idx="4">
                        <c:v>0.56603700000000001</c:v>
                      </c:pt>
                      <c:pt idx="5">
                        <c:v>0.6092010000000001</c:v>
                      </c:pt>
                      <c:pt idx="6">
                        <c:v>0.65236500000000008</c:v>
                      </c:pt>
                      <c:pt idx="7">
                        <c:v>0.69552900000000006</c:v>
                      </c:pt>
                      <c:pt idx="8">
                        <c:v>0.73869300000000004</c:v>
                      </c:pt>
                      <c:pt idx="9">
                        <c:v>0.78185700000000014</c:v>
                      </c:pt>
                      <c:pt idx="10">
                        <c:v>0.82502100000000012</c:v>
                      </c:pt>
                      <c:pt idx="11">
                        <c:v>0.86818499999999998</c:v>
                      </c:pt>
                      <c:pt idx="12">
                        <c:v>0.91134900000000019</c:v>
                      </c:pt>
                      <c:pt idx="13">
                        <c:v>0.95451300000000017</c:v>
                      </c:pt>
                      <c:pt idx="14">
                        <c:v>0.99767700000000004</c:v>
                      </c:pt>
                      <c:pt idx="15">
                        <c:v>1.0408410000000001</c:v>
                      </c:pt>
                      <c:pt idx="16">
                        <c:v>1.0840050000000001</c:v>
                      </c:pt>
                      <c:pt idx="17">
                        <c:v>1.1271690000000001</c:v>
                      </c:pt>
                      <c:pt idx="18">
                        <c:v>1.1703330000000003</c:v>
                      </c:pt>
                      <c:pt idx="19">
                        <c:v>1.2134970000000003</c:v>
                      </c:pt>
                      <c:pt idx="20">
                        <c:v>1.2566610000000003</c:v>
                      </c:pt>
                      <c:pt idx="21">
                        <c:v>1.2998250000000002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'INA826'!$F$45:$F$66</c15:sqref>
                        </c15:formulaRef>
                      </c:ext>
                    </c:extLst>
                    <c:numCache>
                      <c:formatCode>General</c:formatCode>
                      <c:ptCount val="22"/>
                      <c:pt idx="0">
                        <c:v>0.16</c:v>
                      </c:pt>
                      <c:pt idx="1">
                        <c:v>0.3</c:v>
                      </c:pt>
                      <c:pt idx="2">
                        <c:v>0.52</c:v>
                      </c:pt>
                      <c:pt idx="3">
                        <c:v>0.62</c:v>
                      </c:pt>
                      <c:pt idx="4">
                        <c:v>0.68</c:v>
                      </c:pt>
                      <c:pt idx="5">
                        <c:v>0.8</c:v>
                      </c:pt>
                      <c:pt idx="6">
                        <c:v>0.92</c:v>
                      </c:pt>
                      <c:pt idx="7">
                        <c:v>1.02</c:v>
                      </c:pt>
                      <c:pt idx="8">
                        <c:v>1.1100000000000001</c:v>
                      </c:pt>
                      <c:pt idx="9">
                        <c:v>1.18</c:v>
                      </c:pt>
                      <c:pt idx="10">
                        <c:v>1.24</c:v>
                      </c:pt>
                      <c:pt idx="11">
                        <c:v>1.3</c:v>
                      </c:pt>
                      <c:pt idx="12">
                        <c:v>1.39</c:v>
                      </c:pt>
                      <c:pt idx="13">
                        <c:v>1.44</c:v>
                      </c:pt>
                      <c:pt idx="14">
                        <c:v>1.54</c:v>
                      </c:pt>
                      <c:pt idx="15">
                        <c:v>1.6</c:v>
                      </c:pt>
                      <c:pt idx="16">
                        <c:v>1.65</c:v>
                      </c:pt>
                      <c:pt idx="17">
                        <c:v>1.72</c:v>
                      </c:pt>
                      <c:pt idx="18">
                        <c:v>1.76</c:v>
                      </c:pt>
                      <c:pt idx="19">
                        <c:v>1.8</c:v>
                      </c:pt>
                      <c:pt idx="20">
                        <c:v>1.84</c:v>
                      </c:pt>
                      <c:pt idx="21">
                        <c:v>1.86</c:v>
                      </c:pt>
                    </c:numCache>
                  </c:numRef>
                </c:yVal>
                <c:smooth val="0"/>
              </c15:ser>
            </c15:filteredScatterSeries>
          </c:ext>
        </c:extLst>
      </c:scatterChart>
      <c:valAx>
        <c:axId val="419887688"/>
        <c:scaling>
          <c:orientation val="minMax"/>
          <c:min val="0.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5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 sz="5400">
                    <a:solidFill>
                      <a:sysClr val="windowText" lastClr="000000"/>
                    </a:solidFill>
                  </a:rPr>
                  <a:t>Force</a:t>
                </a:r>
                <a:r>
                  <a:rPr lang="en-CA" sz="5400" baseline="0">
                    <a:solidFill>
                      <a:sysClr val="windowText" lastClr="000000"/>
                    </a:solidFill>
                  </a:rPr>
                  <a:t> (N)</a:t>
                </a:r>
                <a:endParaRPr lang="en-CA" sz="5400">
                  <a:solidFill>
                    <a:sysClr val="windowText" lastClr="000000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5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882592"/>
        <c:crosses val="autoZero"/>
        <c:crossBetween val="midCat"/>
      </c:valAx>
      <c:valAx>
        <c:axId val="419882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5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 sz="5400">
                    <a:solidFill>
                      <a:sysClr val="windowText" lastClr="000000"/>
                    </a:solidFill>
                  </a:rPr>
                  <a:t>Voltage</a:t>
                </a:r>
                <a:r>
                  <a:rPr lang="en-CA" sz="5400" baseline="0">
                    <a:solidFill>
                      <a:sysClr val="windowText" lastClr="000000"/>
                    </a:solidFill>
                  </a:rPr>
                  <a:t> (V)</a:t>
                </a:r>
                <a:endParaRPr lang="en-CA" sz="5400">
                  <a:solidFill>
                    <a:sysClr val="windowText" lastClr="000000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5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88768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21993001" cy="1994002"/>
          </a:xfrm>
          <a:prstGeom prst="rect">
            <a:avLst/>
          </a:prstGeom>
        </p:spPr>
        <p:txBody>
          <a:bodyPr vert="horz" lIns="565092" tIns="282543" rIns="565092" bIns="282543" rtlCol="0"/>
          <a:lstStyle>
            <a:lvl1pPr algn="l">
              <a:defRPr sz="75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8747811" y="3"/>
            <a:ext cx="21993001" cy="1994002"/>
          </a:xfrm>
          <a:prstGeom prst="rect">
            <a:avLst/>
          </a:prstGeom>
        </p:spPr>
        <p:txBody>
          <a:bodyPr vert="horz" lIns="565092" tIns="282543" rIns="565092" bIns="282543" rtlCol="0"/>
          <a:lstStyle>
            <a:lvl1pPr algn="r">
              <a:defRPr sz="7500"/>
            </a:lvl1pPr>
          </a:lstStyle>
          <a:p>
            <a:fld id="{0AE8008D-E67B-4156-84A4-4D7B96B62E1D}" type="datetimeFigureOut">
              <a:rPr lang="en-CA" smtClean="0"/>
              <a:t>2017-08-14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6427450" y="4972050"/>
            <a:ext cx="17894300" cy="134223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565092" tIns="282543" rIns="565092" bIns="282543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076609" y="19145853"/>
            <a:ext cx="40596004" cy="15658505"/>
          </a:xfrm>
          <a:prstGeom prst="rect">
            <a:avLst/>
          </a:prstGeom>
        </p:spPr>
        <p:txBody>
          <a:bodyPr vert="horz" lIns="565092" tIns="282543" rIns="565092" bIns="28254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37782403"/>
            <a:ext cx="21993001" cy="1993997"/>
          </a:xfrm>
          <a:prstGeom prst="rect">
            <a:avLst/>
          </a:prstGeom>
        </p:spPr>
        <p:txBody>
          <a:bodyPr vert="horz" lIns="565092" tIns="282543" rIns="565092" bIns="282543" rtlCol="0" anchor="b"/>
          <a:lstStyle>
            <a:lvl1pPr algn="l">
              <a:defRPr sz="75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8747811" y="37782403"/>
            <a:ext cx="21993001" cy="1993997"/>
          </a:xfrm>
          <a:prstGeom prst="rect">
            <a:avLst/>
          </a:prstGeom>
        </p:spPr>
        <p:txBody>
          <a:bodyPr vert="horz" lIns="565092" tIns="282543" rIns="565092" bIns="282543" rtlCol="0" anchor="b"/>
          <a:lstStyle>
            <a:lvl1pPr algn="r">
              <a:defRPr sz="7500"/>
            </a:lvl1pPr>
          </a:lstStyle>
          <a:p>
            <a:fld id="{FEA68FF3-4EDA-4995-A090-777C7E6051F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265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33471" rtl="0" eaLnBrk="1" latinLnBrk="0" hangingPunct="1">
      <a:defRPr sz="1357" kern="1200">
        <a:solidFill>
          <a:schemeClr val="tx1"/>
        </a:solidFill>
        <a:latin typeface="+mn-lt"/>
        <a:ea typeface="+mn-ea"/>
        <a:cs typeface="+mn-cs"/>
      </a:defRPr>
    </a:lvl1pPr>
    <a:lvl2pPr marL="516735" algn="l" defTabSz="1033471" rtl="0" eaLnBrk="1" latinLnBrk="0" hangingPunct="1">
      <a:defRPr sz="1357" kern="1200">
        <a:solidFill>
          <a:schemeClr val="tx1"/>
        </a:solidFill>
        <a:latin typeface="+mn-lt"/>
        <a:ea typeface="+mn-ea"/>
        <a:cs typeface="+mn-cs"/>
      </a:defRPr>
    </a:lvl2pPr>
    <a:lvl3pPr marL="1033471" algn="l" defTabSz="1033471" rtl="0" eaLnBrk="1" latinLnBrk="0" hangingPunct="1">
      <a:defRPr sz="1357" kern="1200">
        <a:solidFill>
          <a:schemeClr val="tx1"/>
        </a:solidFill>
        <a:latin typeface="+mn-lt"/>
        <a:ea typeface="+mn-ea"/>
        <a:cs typeface="+mn-cs"/>
      </a:defRPr>
    </a:lvl3pPr>
    <a:lvl4pPr marL="1550206" algn="l" defTabSz="1033471" rtl="0" eaLnBrk="1" latinLnBrk="0" hangingPunct="1">
      <a:defRPr sz="1357" kern="1200">
        <a:solidFill>
          <a:schemeClr val="tx1"/>
        </a:solidFill>
        <a:latin typeface="+mn-lt"/>
        <a:ea typeface="+mn-ea"/>
        <a:cs typeface="+mn-cs"/>
      </a:defRPr>
    </a:lvl4pPr>
    <a:lvl5pPr marL="2066941" algn="l" defTabSz="1033471" rtl="0" eaLnBrk="1" latinLnBrk="0" hangingPunct="1">
      <a:defRPr sz="1357" kern="1200">
        <a:solidFill>
          <a:schemeClr val="tx1"/>
        </a:solidFill>
        <a:latin typeface="+mn-lt"/>
        <a:ea typeface="+mn-ea"/>
        <a:cs typeface="+mn-cs"/>
      </a:defRPr>
    </a:lvl5pPr>
    <a:lvl6pPr marL="2583680" algn="l" defTabSz="1033471" rtl="0" eaLnBrk="1" latinLnBrk="0" hangingPunct="1">
      <a:defRPr sz="1357" kern="1200">
        <a:solidFill>
          <a:schemeClr val="tx1"/>
        </a:solidFill>
        <a:latin typeface="+mn-lt"/>
        <a:ea typeface="+mn-ea"/>
        <a:cs typeface="+mn-cs"/>
      </a:defRPr>
    </a:lvl6pPr>
    <a:lvl7pPr marL="3100414" algn="l" defTabSz="1033471" rtl="0" eaLnBrk="1" latinLnBrk="0" hangingPunct="1">
      <a:defRPr sz="1357" kern="1200">
        <a:solidFill>
          <a:schemeClr val="tx1"/>
        </a:solidFill>
        <a:latin typeface="+mn-lt"/>
        <a:ea typeface="+mn-ea"/>
        <a:cs typeface="+mn-cs"/>
      </a:defRPr>
    </a:lvl7pPr>
    <a:lvl8pPr marL="3617149" algn="l" defTabSz="1033471" rtl="0" eaLnBrk="1" latinLnBrk="0" hangingPunct="1">
      <a:defRPr sz="1357" kern="1200">
        <a:solidFill>
          <a:schemeClr val="tx1"/>
        </a:solidFill>
        <a:latin typeface="+mn-lt"/>
        <a:ea typeface="+mn-ea"/>
        <a:cs typeface="+mn-cs"/>
      </a:defRPr>
    </a:lvl8pPr>
    <a:lvl9pPr marL="4133886" algn="l" defTabSz="1033471" rtl="0" eaLnBrk="1" latinLnBrk="0" hangingPunct="1">
      <a:defRPr sz="135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427450" y="4972050"/>
            <a:ext cx="17894300" cy="134223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68FF3-4EDA-4995-A090-777C7E6051FC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1450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40480" y="6285233"/>
            <a:ext cx="43525440" cy="13370560"/>
          </a:xfrm>
        </p:spPr>
        <p:txBody>
          <a:bodyPr anchor="b"/>
          <a:lstStyle>
            <a:lvl1pPr algn="ctr">
              <a:defRPr sz="3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00800" y="20171413"/>
            <a:ext cx="38404800" cy="9272267"/>
          </a:xfrm>
        </p:spPr>
        <p:txBody>
          <a:bodyPr/>
          <a:lstStyle>
            <a:lvl1pPr marL="0" indent="0" algn="ctr">
              <a:buNone/>
              <a:defRPr sz="13440"/>
            </a:lvl1pPr>
            <a:lvl2pPr marL="2560320" indent="0" algn="ctr">
              <a:buNone/>
              <a:defRPr sz="11200"/>
            </a:lvl2pPr>
            <a:lvl3pPr marL="5120640" indent="0" algn="ctr">
              <a:buNone/>
              <a:defRPr sz="10080"/>
            </a:lvl3pPr>
            <a:lvl4pPr marL="7680960" indent="0" algn="ctr">
              <a:buNone/>
              <a:defRPr sz="8960"/>
            </a:lvl4pPr>
            <a:lvl5pPr marL="10241280" indent="0" algn="ctr">
              <a:buNone/>
              <a:defRPr sz="8960"/>
            </a:lvl5pPr>
            <a:lvl6pPr marL="12801600" indent="0" algn="ctr">
              <a:buNone/>
              <a:defRPr sz="8960"/>
            </a:lvl6pPr>
            <a:lvl7pPr marL="15361920" indent="0" algn="ctr">
              <a:buNone/>
              <a:defRPr sz="8960"/>
            </a:lvl7pPr>
            <a:lvl8pPr marL="17922240" indent="0" algn="ctr">
              <a:buNone/>
              <a:defRPr sz="8960"/>
            </a:lvl8pPr>
            <a:lvl9pPr marL="20482560" indent="0" algn="ctr">
              <a:buNone/>
              <a:defRPr sz="896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FB5E1-1686-4C7F-A8A9-4F228B8BE817}" type="datetimeFigureOut">
              <a:rPr lang="en-CA" smtClean="0"/>
              <a:t>2017-08-14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496D4-65D0-4DFE-8FA8-0B50E5AB59E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61029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FB5E1-1686-4C7F-A8A9-4F228B8BE817}" type="datetimeFigureOut">
              <a:rPr lang="en-CA" smtClean="0"/>
              <a:t>2017-08-14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496D4-65D0-4DFE-8FA8-0B50E5AB59E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91554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3773" y="9574541"/>
            <a:ext cx="44165520" cy="15975327"/>
          </a:xfrm>
        </p:spPr>
        <p:txBody>
          <a:bodyPr anchor="b"/>
          <a:lstStyle>
            <a:lvl1pPr>
              <a:defRPr sz="3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93773" y="25701001"/>
            <a:ext cx="44165520" cy="8401047"/>
          </a:xfrm>
        </p:spPr>
        <p:txBody>
          <a:bodyPr/>
          <a:lstStyle>
            <a:lvl1pPr marL="0" indent="0">
              <a:buNone/>
              <a:defRPr sz="13440">
                <a:solidFill>
                  <a:schemeClr val="tx1"/>
                </a:solidFill>
              </a:defRPr>
            </a:lvl1pPr>
            <a:lvl2pPr marL="2560320" indent="0">
              <a:buNone/>
              <a:defRPr sz="11200">
                <a:solidFill>
                  <a:schemeClr val="tx1">
                    <a:tint val="75000"/>
                  </a:schemeClr>
                </a:solidFill>
              </a:defRPr>
            </a:lvl2pPr>
            <a:lvl3pPr marL="5120640" indent="0">
              <a:buNone/>
              <a:defRPr sz="10080">
                <a:solidFill>
                  <a:schemeClr val="tx1">
                    <a:tint val="75000"/>
                  </a:schemeClr>
                </a:solidFill>
              </a:defRPr>
            </a:lvl3pPr>
            <a:lvl4pPr marL="7680960" indent="0">
              <a:buNone/>
              <a:defRPr sz="8960">
                <a:solidFill>
                  <a:schemeClr val="tx1">
                    <a:tint val="75000"/>
                  </a:schemeClr>
                </a:solidFill>
              </a:defRPr>
            </a:lvl4pPr>
            <a:lvl5pPr marL="10241280" indent="0">
              <a:buNone/>
              <a:defRPr sz="8960">
                <a:solidFill>
                  <a:schemeClr val="tx1">
                    <a:tint val="75000"/>
                  </a:schemeClr>
                </a:solidFill>
              </a:defRPr>
            </a:lvl5pPr>
            <a:lvl6pPr marL="12801600" indent="0">
              <a:buNone/>
              <a:defRPr sz="8960">
                <a:solidFill>
                  <a:schemeClr val="tx1">
                    <a:tint val="75000"/>
                  </a:schemeClr>
                </a:solidFill>
              </a:defRPr>
            </a:lvl6pPr>
            <a:lvl7pPr marL="15361920" indent="0">
              <a:buNone/>
              <a:defRPr sz="8960">
                <a:solidFill>
                  <a:schemeClr val="tx1">
                    <a:tint val="75000"/>
                  </a:schemeClr>
                </a:solidFill>
              </a:defRPr>
            </a:lvl7pPr>
            <a:lvl8pPr marL="17922240" indent="0">
              <a:buNone/>
              <a:defRPr sz="8960">
                <a:solidFill>
                  <a:schemeClr val="tx1">
                    <a:tint val="75000"/>
                  </a:schemeClr>
                </a:solidFill>
              </a:defRPr>
            </a:lvl8pPr>
            <a:lvl9pPr marL="20482560" indent="0">
              <a:buNone/>
              <a:defRPr sz="89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FB5E1-1686-4C7F-A8A9-4F228B8BE817}" type="datetimeFigureOut">
              <a:rPr lang="en-CA" smtClean="0"/>
              <a:t>2017-08-14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496D4-65D0-4DFE-8FA8-0B50E5AB59E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91081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20440" y="10223500"/>
            <a:ext cx="21762720" cy="2436749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923240" y="10223500"/>
            <a:ext cx="21762720" cy="2436749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FB5E1-1686-4C7F-A8A9-4F228B8BE817}" type="datetimeFigureOut">
              <a:rPr lang="en-CA" smtClean="0"/>
              <a:t>2017-08-14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496D4-65D0-4DFE-8FA8-0B50E5AB59E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73131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0" y="2044708"/>
            <a:ext cx="44165520" cy="742315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7115" y="9414513"/>
            <a:ext cx="21662704" cy="4613907"/>
          </a:xfrm>
        </p:spPr>
        <p:txBody>
          <a:bodyPr anchor="b"/>
          <a:lstStyle>
            <a:lvl1pPr marL="0" indent="0">
              <a:buNone/>
              <a:defRPr sz="13440" b="1"/>
            </a:lvl1pPr>
            <a:lvl2pPr marL="2560320" indent="0">
              <a:buNone/>
              <a:defRPr sz="11200" b="1"/>
            </a:lvl2pPr>
            <a:lvl3pPr marL="5120640" indent="0">
              <a:buNone/>
              <a:defRPr sz="10080" b="1"/>
            </a:lvl3pPr>
            <a:lvl4pPr marL="7680960" indent="0">
              <a:buNone/>
              <a:defRPr sz="8960" b="1"/>
            </a:lvl4pPr>
            <a:lvl5pPr marL="10241280" indent="0">
              <a:buNone/>
              <a:defRPr sz="8960" b="1"/>
            </a:lvl5pPr>
            <a:lvl6pPr marL="12801600" indent="0">
              <a:buNone/>
              <a:defRPr sz="8960" b="1"/>
            </a:lvl6pPr>
            <a:lvl7pPr marL="15361920" indent="0">
              <a:buNone/>
              <a:defRPr sz="8960" b="1"/>
            </a:lvl7pPr>
            <a:lvl8pPr marL="17922240" indent="0">
              <a:buNone/>
              <a:defRPr sz="8960" b="1"/>
            </a:lvl8pPr>
            <a:lvl9pPr marL="20482560" indent="0">
              <a:buNone/>
              <a:defRPr sz="89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27115" y="14028420"/>
            <a:ext cx="21662704" cy="2063369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923243" y="9414513"/>
            <a:ext cx="21769390" cy="4613907"/>
          </a:xfrm>
        </p:spPr>
        <p:txBody>
          <a:bodyPr anchor="b"/>
          <a:lstStyle>
            <a:lvl1pPr marL="0" indent="0">
              <a:buNone/>
              <a:defRPr sz="13440" b="1"/>
            </a:lvl1pPr>
            <a:lvl2pPr marL="2560320" indent="0">
              <a:buNone/>
              <a:defRPr sz="11200" b="1"/>
            </a:lvl2pPr>
            <a:lvl3pPr marL="5120640" indent="0">
              <a:buNone/>
              <a:defRPr sz="10080" b="1"/>
            </a:lvl3pPr>
            <a:lvl4pPr marL="7680960" indent="0">
              <a:buNone/>
              <a:defRPr sz="8960" b="1"/>
            </a:lvl4pPr>
            <a:lvl5pPr marL="10241280" indent="0">
              <a:buNone/>
              <a:defRPr sz="8960" b="1"/>
            </a:lvl5pPr>
            <a:lvl6pPr marL="12801600" indent="0">
              <a:buNone/>
              <a:defRPr sz="8960" b="1"/>
            </a:lvl6pPr>
            <a:lvl7pPr marL="15361920" indent="0">
              <a:buNone/>
              <a:defRPr sz="8960" b="1"/>
            </a:lvl7pPr>
            <a:lvl8pPr marL="17922240" indent="0">
              <a:buNone/>
              <a:defRPr sz="8960" b="1"/>
            </a:lvl8pPr>
            <a:lvl9pPr marL="20482560" indent="0">
              <a:buNone/>
              <a:defRPr sz="89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923243" y="14028420"/>
            <a:ext cx="21769390" cy="2063369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FB5E1-1686-4C7F-A8A9-4F228B8BE817}" type="datetimeFigureOut">
              <a:rPr lang="en-CA" smtClean="0"/>
              <a:t>2017-08-14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496D4-65D0-4DFE-8FA8-0B50E5AB59E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42460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FB5E1-1686-4C7F-A8A9-4F228B8BE817}" type="datetimeFigureOut">
              <a:rPr lang="en-CA" smtClean="0"/>
              <a:t>2017-08-14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496D4-65D0-4DFE-8FA8-0B50E5AB59E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0769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FB5E1-1686-4C7F-A8A9-4F228B8BE817}" type="datetimeFigureOut">
              <a:rPr lang="en-CA" smtClean="0"/>
              <a:t>2017-08-14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496D4-65D0-4DFE-8FA8-0B50E5AB59E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77132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0" y="2560320"/>
            <a:ext cx="16515397" cy="8961120"/>
          </a:xfrm>
        </p:spPr>
        <p:txBody>
          <a:bodyPr anchor="b"/>
          <a:lstStyle>
            <a:lvl1pPr>
              <a:defRPr sz="179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69390" y="5529588"/>
            <a:ext cx="25923240" cy="27292300"/>
          </a:xfrm>
        </p:spPr>
        <p:txBody>
          <a:bodyPr/>
          <a:lstStyle>
            <a:lvl1pPr>
              <a:defRPr sz="17920"/>
            </a:lvl1pPr>
            <a:lvl2pPr>
              <a:defRPr sz="15680"/>
            </a:lvl2pPr>
            <a:lvl3pPr>
              <a:defRPr sz="13440"/>
            </a:lvl3pPr>
            <a:lvl4pPr>
              <a:defRPr sz="11200"/>
            </a:lvl4pPr>
            <a:lvl5pPr>
              <a:defRPr sz="11200"/>
            </a:lvl5pPr>
            <a:lvl6pPr>
              <a:defRPr sz="11200"/>
            </a:lvl6pPr>
            <a:lvl7pPr>
              <a:defRPr sz="11200"/>
            </a:lvl7pPr>
            <a:lvl8pPr>
              <a:defRPr sz="11200"/>
            </a:lvl8pPr>
            <a:lvl9pPr>
              <a:defRPr sz="1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7110" y="11521440"/>
            <a:ext cx="16515397" cy="21344893"/>
          </a:xfrm>
        </p:spPr>
        <p:txBody>
          <a:bodyPr/>
          <a:lstStyle>
            <a:lvl1pPr marL="0" indent="0">
              <a:buNone/>
              <a:defRPr sz="8960"/>
            </a:lvl1pPr>
            <a:lvl2pPr marL="2560320" indent="0">
              <a:buNone/>
              <a:defRPr sz="7840"/>
            </a:lvl2pPr>
            <a:lvl3pPr marL="5120640" indent="0">
              <a:buNone/>
              <a:defRPr sz="6720"/>
            </a:lvl3pPr>
            <a:lvl4pPr marL="7680960" indent="0">
              <a:buNone/>
              <a:defRPr sz="5600"/>
            </a:lvl4pPr>
            <a:lvl5pPr marL="10241280" indent="0">
              <a:buNone/>
              <a:defRPr sz="5600"/>
            </a:lvl5pPr>
            <a:lvl6pPr marL="12801600" indent="0">
              <a:buNone/>
              <a:defRPr sz="5600"/>
            </a:lvl6pPr>
            <a:lvl7pPr marL="15361920" indent="0">
              <a:buNone/>
              <a:defRPr sz="5600"/>
            </a:lvl7pPr>
            <a:lvl8pPr marL="17922240" indent="0">
              <a:buNone/>
              <a:defRPr sz="5600"/>
            </a:lvl8pPr>
            <a:lvl9pPr marL="20482560" indent="0">
              <a:buNone/>
              <a:defRPr sz="5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FB5E1-1686-4C7F-A8A9-4F228B8BE817}" type="datetimeFigureOut">
              <a:rPr lang="en-CA" smtClean="0"/>
              <a:t>2017-08-14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496D4-65D0-4DFE-8FA8-0B50E5AB59E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0843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0" y="2560320"/>
            <a:ext cx="16515397" cy="8961120"/>
          </a:xfrm>
        </p:spPr>
        <p:txBody>
          <a:bodyPr anchor="b"/>
          <a:lstStyle>
            <a:lvl1pPr>
              <a:defRPr sz="179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769390" y="5529588"/>
            <a:ext cx="25923240" cy="27292300"/>
          </a:xfrm>
        </p:spPr>
        <p:txBody>
          <a:bodyPr anchor="t"/>
          <a:lstStyle>
            <a:lvl1pPr marL="0" indent="0">
              <a:buNone/>
              <a:defRPr sz="17920"/>
            </a:lvl1pPr>
            <a:lvl2pPr marL="2560320" indent="0">
              <a:buNone/>
              <a:defRPr sz="15680"/>
            </a:lvl2pPr>
            <a:lvl3pPr marL="5120640" indent="0">
              <a:buNone/>
              <a:defRPr sz="13440"/>
            </a:lvl3pPr>
            <a:lvl4pPr marL="7680960" indent="0">
              <a:buNone/>
              <a:defRPr sz="11200"/>
            </a:lvl4pPr>
            <a:lvl5pPr marL="10241280" indent="0">
              <a:buNone/>
              <a:defRPr sz="11200"/>
            </a:lvl5pPr>
            <a:lvl6pPr marL="12801600" indent="0">
              <a:buNone/>
              <a:defRPr sz="11200"/>
            </a:lvl6pPr>
            <a:lvl7pPr marL="15361920" indent="0">
              <a:buNone/>
              <a:defRPr sz="11200"/>
            </a:lvl7pPr>
            <a:lvl8pPr marL="17922240" indent="0">
              <a:buNone/>
              <a:defRPr sz="11200"/>
            </a:lvl8pPr>
            <a:lvl9pPr marL="20482560" indent="0">
              <a:buNone/>
              <a:defRPr sz="1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7110" y="11521440"/>
            <a:ext cx="16515397" cy="21344893"/>
          </a:xfrm>
        </p:spPr>
        <p:txBody>
          <a:bodyPr/>
          <a:lstStyle>
            <a:lvl1pPr marL="0" indent="0">
              <a:buNone/>
              <a:defRPr sz="8960"/>
            </a:lvl1pPr>
            <a:lvl2pPr marL="2560320" indent="0">
              <a:buNone/>
              <a:defRPr sz="7840"/>
            </a:lvl2pPr>
            <a:lvl3pPr marL="5120640" indent="0">
              <a:buNone/>
              <a:defRPr sz="6720"/>
            </a:lvl3pPr>
            <a:lvl4pPr marL="7680960" indent="0">
              <a:buNone/>
              <a:defRPr sz="5600"/>
            </a:lvl4pPr>
            <a:lvl5pPr marL="10241280" indent="0">
              <a:buNone/>
              <a:defRPr sz="5600"/>
            </a:lvl5pPr>
            <a:lvl6pPr marL="12801600" indent="0">
              <a:buNone/>
              <a:defRPr sz="5600"/>
            </a:lvl6pPr>
            <a:lvl7pPr marL="15361920" indent="0">
              <a:buNone/>
              <a:defRPr sz="5600"/>
            </a:lvl7pPr>
            <a:lvl8pPr marL="17922240" indent="0">
              <a:buNone/>
              <a:defRPr sz="5600"/>
            </a:lvl8pPr>
            <a:lvl9pPr marL="20482560" indent="0">
              <a:buNone/>
              <a:defRPr sz="5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FB5E1-1686-4C7F-A8A9-4F228B8BE817}" type="datetimeFigureOut">
              <a:rPr lang="en-CA" smtClean="0"/>
              <a:t>2017-08-14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496D4-65D0-4DFE-8FA8-0B50E5AB59E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292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FB5E1-1686-4C7F-A8A9-4F228B8BE817}" type="datetimeFigureOut">
              <a:rPr lang="en-CA" smtClean="0"/>
              <a:t>2017-08-14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496D4-65D0-4DFE-8FA8-0B50E5AB59E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79900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644583" y="2044700"/>
            <a:ext cx="11041380" cy="3254629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20443" y="2044700"/>
            <a:ext cx="32484060" cy="3254629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FB5E1-1686-4C7F-A8A9-4F228B8BE817}" type="datetimeFigureOut">
              <a:rPr lang="en-CA" smtClean="0"/>
              <a:t>2017-08-14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496D4-65D0-4DFE-8FA8-0B50E5AB59E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20301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0440" y="2044708"/>
            <a:ext cx="44165520" cy="74231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0440" y="10223500"/>
            <a:ext cx="44165520" cy="243674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0440" y="35595568"/>
            <a:ext cx="11521440" cy="2044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FB5E1-1686-4C7F-A8A9-4F228B8BE817}" type="datetimeFigureOut">
              <a:rPr lang="en-CA" smtClean="0"/>
              <a:t>2017-08-14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962120" y="35595568"/>
            <a:ext cx="17282160" cy="2044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164520" y="35595568"/>
            <a:ext cx="11521440" cy="2044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1496D4-65D0-4DFE-8FA8-0B50E5AB59E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8640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5120640" rtl="0" eaLnBrk="1" latinLnBrk="0" hangingPunct="1">
        <a:lnSpc>
          <a:spcPct val="90000"/>
        </a:lnSpc>
        <a:spcBef>
          <a:spcPct val="0"/>
        </a:spcBef>
        <a:buNone/>
        <a:defRPr sz="2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0160" indent="-1280160" algn="l" defTabSz="5120640" rtl="0" eaLnBrk="1" latinLnBrk="0" hangingPunct="1">
        <a:lnSpc>
          <a:spcPct val="90000"/>
        </a:lnSpc>
        <a:spcBef>
          <a:spcPts val="5600"/>
        </a:spcBef>
        <a:buFont typeface="Arial" panose="020B0604020202020204" pitchFamily="34" charset="0"/>
        <a:buChar char="•"/>
        <a:defRPr sz="15680" kern="1200">
          <a:solidFill>
            <a:schemeClr val="tx1"/>
          </a:solidFill>
          <a:latin typeface="+mn-lt"/>
          <a:ea typeface="+mn-ea"/>
          <a:cs typeface="+mn-cs"/>
        </a:defRPr>
      </a:lvl1pPr>
      <a:lvl2pPr marL="3840480" indent="-1280160" algn="l" defTabSz="5120640" rtl="0" eaLnBrk="1" latinLnBrk="0" hangingPunct="1">
        <a:lnSpc>
          <a:spcPct val="90000"/>
        </a:lnSpc>
        <a:spcBef>
          <a:spcPts val="2800"/>
        </a:spcBef>
        <a:buFont typeface="Arial" panose="020B0604020202020204" pitchFamily="34" charset="0"/>
        <a:buChar char="•"/>
        <a:defRPr sz="1344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0" indent="-1280160" algn="l" defTabSz="5120640" rtl="0" eaLnBrk="1" latinLnBrk="0" hangingPunct="1">
        <a:lnSpc>
          <a:spcPct val="90000"/>
        </a:lnSpc>
        <a:spcBef>
          <a:spcPts val="2800"/>
        </a:spcBef>
        <a:buFont typeface="Arial" panose="020B0604020202020204" pitchFamily="34" charset="0"/>
        <a:buChar char="•"/>
        <a:defRPr sz="11200" kern="1200">
          <a:solidFill>
            <a:schemeClr val="tx1"/>
          </a:solidFill>
          <a:latin typeface="+mn-lt"/>
          <a:ea typeface="+mn-ea"/>
          <a:cs typeface="+mn-cs"/>
        </a:defRPr>
      </a:lvl3pPr>
      <a:lvl4pPr marL="8961120" indent="-1280160" algn="l" defTabSz="5120640" rtl="0" eaLnBrk="1" latinLnBrk="0" hangingPunct="1">
        <a:lnSpc>
          <a:spcPct val="90000"/>
        </a:lnSpc>
        <a:spcBef>
          <a:spcPts val="28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4pPr>
      <a:lvl5pPr marL="11521440" indent="-1280160" algn="l" defTabSz="5120640" rtl="0" eaLnBrk="1" latinLnBrk="0" hangingPunct="1">
        <a:lnSpc>
          <a:spcPct val="90000"/>
        </a:lnSpc>
        <a:spcBef>
          <a:spcPts val="28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5pPr>
      <a:lvl6pPr marL="14081760" indent="-1280160" algn="l" defTabSz="5120640" rtl="0" eaLnBrk="1" latinLnBrk="0" hangingPunct="1">
        <a:lnSpc>
          <a:spcPct val="90000"/>
        </a:lnSpc>
        <a:spcBef>
          <a:spcPts val="28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6pPr>
      <a:lvl7pPr marL="16642080" indent="-1280160" algn="l" defTabSz="5120640" rtl="0" eaLnBrk="1" latinLnBrk="0" hangingPunct="1">
        <a:lnSpc>
          <a:spcPct val="90000"/>
        </a:lnSpc>
        <a:spcBef>
          <a:spcPts val="28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0" indent="-1280160" algn="l" defTabSz="5120640" rtl="0" eaLnBrk="1" latinLnBrk="0" hangingPunct="1">
        <a:lnSpc>
          <a:spcPct val="90000"/>
        </a:lnSpc>
        <a:spcBef>
          <a:spcPts val="28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8pPr>
      <a:lvl9pPr marL="21762720" indent="-1280160" algn="l" defTabSz="5120640" rtl="0" eaLnBrk="1" latinLnBrk="0" hangingPunct="1">
        <a:lnSpc>
          <a:spcPct val="90000"/>
        </a:lnSpc>
        <a:spcBef>
          <a:spcPts val="28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20640" rtl="0" eaLnBrk="1" latinLnBrk="0" hangingPunct="1">
        <a:defRPr sz="10080" kern="1200">
          <a:solidFill>
            <a:schemeClr val="tx1"/>
          </a:solidFill>
          <a:latin typeface="+mn-lt"/>
          <a:ea typeface="+mn-ea"/>
          <a:cs typeface="+mn-cs"/>
        </a:defRPr>
      </a:lvl1pPr>
      <a:lvl2pPr marL="2560320" algn="l" defTabSz="5120640" rtl="0" eaLnBrk="1" latinLnBrk="0" hangingPunct="1">
        <a:defRPr sz="10080" kern="1200">
          <a:solidFill>
            <a:schemeClr val="tx1"/>
          </a:solidFill>
          <a:latin typeface="+mn-lt"/>
          <a:ea typeface="+mn-ea"/>
          <a:cs typeface="+mn-cs"/>
        </a:defRPr>
      </a:lvl2pPr>
      <a:lvl3pPr marL="5120640" algn="l" defTabSz="5120640" rtl="0" eaLnBrk="1" latinLnBrk="0" hangingPunct="1">
        <a:defRPr sz="1008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algn="l" defTabSz="5120640" rtl="0" eaLnBrk="1" latinLnBrk="0" hangingPunct="1">
        <a:defRPr sz="10080" kern="1200">
          <a:solidFill>
            <a:schemeClr val="tx1"/>
          </a:solidFill>
          <a:latin typeface="+mn-lt"/>
          <a:ea typeface="+mn-ea"/>
          <a:cs typeface="+mn-cs"/>
        </a:defRPr>
      </a:lvl4pPr>
      <a:lvl5pPr marL="10241280" algn="l" defTabSz="5120640" rtl="0" eaLnBrk="1" latinLnBrk="0" hangingPunct="1">
        <a:defRPr sz="10080" kern="1200">
          <a:solidFill>
            <a:schemeClr val="tx1"/>
          </a:solidFill>
          <a:latin typeface="+mn-lt"/>
          <a:ea typeface="+mn-ea"/>
          <a:cs typeface="+mn-cs"/>
        </a:defRPr>
      </a:lvl5pPr>
      <a:lvl6pPr marL="12801600" algn="l" defTabSz="5120640" rtl="0" eaLnBrk="1" latinLnBrk="0" hangingPunct="1">
        <a:defRPr sz="10080" kern="1200">
          <a:solidFill>
            <a:schemeClr val="tx1"/>
          </a:solidFill>
          <a:latin typeface="+mn-lt"/>
          <a:ea typeface="+mn-ea"/>
          <a:cs typeface="+mn-cs"/>
        </a:defRPr>
      </a:lvl6pPr>
      <a:lvl7pPr marL="15361920" algn="l" defTabSz="5120640" rtl="0" eaLnBrk="1" latinLnBrk="0" hangingPunct="1">
        <a:defRPr sz="10080" kern="1200">
          <a:solidFill>
            <a:schemeClr val="tx1"/>
          </a:solidFill>
          <a:latin typeface="+mn-lt"/>
          <a:ea typeface="+mn-ea"/>
          <a:cs typeface="+mn-cs"/>
        </a:defRPr>
      </a:lvl7pPr>
      <a:lvl8pPr marL="17922240" algn="l" defTabSz="5120640" rtl="0" eaLnBrk="1" latinLnBrk="0" hangingPunct="1">
        <a:defRPr sz="10080" kern="1200">
          <a:solidFill>
            <a:schemeClr val="tx1"/>
          </a:solidFill>
          <a:latin typeface="+mn-lt"/>
          <a:ea typeface="+mn-ea"/>
          <a:cs typeface="+mn-cs"/>
        </a:defRPr>
      </a:lvl8pPr>
      <a:lvl9pPr marL="20482560" algn="l" defTabSz="5120640" rtl="0" eaLnBrk="1" latinLnBrk="0" hangingPunct="1">
        <a:defRPr sz="100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png"/><Relationship Id="rId3" Type="http://schemas.openxmlformats.org/officeDocument/2006/relationships/chart" Target="../charts/chart1.xml"/><Relationship Id="rId7" Type="http://schemas.openxmlformats.org/officeDocument/2006/relationships/image" Target="../media/image2.png"/><Relationship Id="rId12" Type="http://schemas.openxmlformats.org/officeDocument/2006/relationships/image" Target="../media/image7.PNG"/><Relationship Id="rId1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11" Type="http://schemas.openxmlformats.org/officeDocument/2006/relationships/image" Target="../media/image6.jpeg"/><Relationship Id="rId5" Type="http://schemas.openxmlformats.org/officeDocument/2006/relationships/chart" Target="../charts/chart3.xml"/><Relationship Id="rId15" Type="http://schemas.openxmlformats.org/officeDocument/2006/relationships/image" Target="../media/image10.png"/><Relationship Id="rId10" Type="http://schemas.openxmlformats.org/officeDocument/2006/relationships/image" Target="../media/image5.jpeg"/><Relationship Id="rId4" Type="http://schemas.openxmlformats.org/officeDocument/2006/relationships/chart" Target="../charts/chart2.xml"/><Relationship Id="rId9" Type="http://schemas.openxmlformats.org/officeDocument/2006/relationships/image" Target="../media/image4.png"/><Relationship Id="rId1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/>
          <p:cNvSpPr txBox="1"/>
          <p:nvPr/>
        </p:nvSpPr>
        <p:spPr>
          <a:xfrm>
            <a:off x="17487307" y="4950889"/>
            <a:ext cx="16642080" cy="33082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5. System-Level Design</a:t>
            </a:r>
          </a:p>
          <a:p>
            <a:pPr>
              <a:spcAft>
                <a:spcPts val="600"/>
              </a:spcAft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sz="6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Circuit-Level </a:t>
            </a:r>
            <a:r>
              <a:rPr lang="en-US" sz="6000" dirty="0" smtClean="0">
                <a:latin typeface="Arial" panose="020B0604020202020204" pitchFamily="34" charset="0"/>
                <a:cs typeface="Arial" panose="020B0604020202020204" pitchFamily="34" charset="0"/>
              </a:rPr>
              <a:t>Design</a:t>
            </a:r>
            <a:endParaRPr lang="en-US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sz="6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89" name="Group 788"/>
          <p:cNvGrpSpPr/>
          <p:nvPr/>
        </p:nvGrpSpPr>
        <p:grpSpPr>
          <a:xfrm>
            <a:off x="34514628" y="4950890"/>
            <a:ext cx="16031372" cy="33082992"/>
            <a:chOff x="34175015" y="6292283"/>
            <a:chExt cx="16031372" cy="27576780"/>
          </a:xfrm>
        </p:grpSpPr>
        <p:sp>
          <p:nvSpPr>
            <p:cNvPr id="759" name="TextBox 758"/>
            <p:cNvSpPr txBox="1"/>
            <p:nvPr/>
          </p:nvSpPr>
          <p:spPr>
            <a:xfrm>
              <a:off x="34175015" y="6292283"/>
              <a:ext cx="16031372" cy="2757678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spcAft>
                  <a:spcPts val="1200"/>
                </a:spcAft>
              </a:pPr>
              <a:endParaRPr lang="en-US" sz="3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200"/>
                </a:spcAft>
              </a:pPr>
              <a:endParaRPr lang="en-US" sz="6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200"/>
                </a:spcAft>
              </a:pPr>
              <a:endParaRPr lang="en-US" sz="6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200"/>
                </a:spcAft>
              </a:pPr>
              <a:endParaRPr lang="en-US" sz="6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200"/>
                </a:spcAft>
              </a:pPr>
              <a:endParaRPr lang="en-US" sz="6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200"/>
                </a:spcAft>
              </a:pPr>
              <a:r>
                <a:rPr lang="en-US" sz="6000" dirty="0">
                  <a:latin typeface="Arial" panose="020B0604020202020204" pitchFamily="34" charset="0"/>
                  <a:cs typeface="Arial" panose="020B0604020202020204" pitchFamily="34" charset="0"/>
                </a:rPr>
                <a:t>7. </a:t>
              </a:r>
              <a:r>
                <a:rPr lang="en-US" sz="6000" dirty="0">
                  <a:latin typeface="Arial" panose="020B0604020202020204" pitchFamily="34" charset="0"/>
                  <a:cs typeface="Arial" panose="020B0604020202020204" pitchFamily="34" charset="0"/>
                </a:rPr>
                <a:t>Results</a:t>
              </a:r>
            </a:p>
            <a:p>
              <a:pPr>
                <a:spcAft>
                  <a:spcPts val="1200"/>
                </a:spcAft>
              </a:pPr>
              <a:endParaRPr lang="en-US" sz="6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200"/>
                </a:spcAft>
              </a:pPr>
              <a:endParaRPr lang="en-US" sz="6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200"/>
                </a:spcAft>
              </a:pPr>
              <a:endParaRPr lang="en-US" sz="6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200"/>
                </a:spcAft>
              </a:pPr>
              <a:endParaRPr lang="en-US" sz="6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200"/>
                </a:spcAft>
              </a:pPr>
              <a:endParaRPr lang="en-US" sz="6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200"/>
                </a:spcAft>
              </a:pPr>
              <a:endParaRPr lang="en-US" sz="6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200"/>
                </a:spcAft>
              </a:pPr>
              <a:endParaRPr lang="en-US" sz="6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200"/>
                </a:spcAft>
              </a:pPr>
              <a:endParaRPr lang="en-US" sz="6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200"/>
                </a:spcAft>
              </a:pPr>
              <a:endParaRPr lang="en-US" sz="6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200"/>
                </a:spcAft>
              </a:pPr>
              <a:endParaRPr lang="en-US" sz="6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200"/>
                </a:spcAft>
              </a:pPr>
              <a:endParaRPr lang="en-US" sz="6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200"/>
                </a:spcAft>
              </a:pPr>
              <a:endParaRPr lang="en-US" sz="6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200"/>
                </a:spcAft>
              </a:pPr>
              <a:endParaRPr lang="en-US" sz="6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200"/>
                </a:spcAft>
              </a:pPr>
              <a:endParaRPr lang="en-US" sz="6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200"/>
                </a:spcAft>
              </a:pPr>
              <a:endParaRPr lang="en-US" sz="6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200"/>
                </a:spcAft>
              </a:pPr>
              <a:endParaRPr lang="en-US" sz="6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200"/>
                </a:spcAft>
              </a:pPr>
              <a:endParaRPr lang="en-US" sz="6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200"/>
                </a:spcAft>
              </a:pPr>
              <a:endParaRPr lang="en-US" sz="6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200"/>
                </a:spcAft>
              </a:pPr>
              <a:endParaRPr lang="en-US" sz="6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200"/>
                </a:spcAft>
              </a:pPr>
              <a:endParaRPr lang="en-US" sz="60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782" name="Group 781"/>
            <p:cNvGrpSpPr/>
            <p:nvPr/>
          </p:nvGrpSpPr>
          <p:grpSpPr>
            <a:xfrm>
              <a:off x="34529049" y="11224438"/>
              <a:ext cx="15526186" cy="12182951"/>
              <a:chOff x="34178655" y="11242918"/>
              <a:chExt cx="15865839" cy="12163738"/>
            </a:xfrm>
          </p:grpSpPr>
          <p:graphicFrame>
            <p:nvGraphicFramePr>
              <p:cNvPr id="778" name="Chart 777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447189514"/>
                  </p:ext>
                </p:extLst>
              </p:nvPr>
            </p:nvGraphicFramePr>
            <p:xfrm>
              <a:off x="34178655" y="11242918"/>
              <a:ext cx="15865839" cy="6303811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graphicFrame>
            <p:nvGraphicFramePr>
              <p:cNvPr id="779" name="Chart 778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099475804"/>
                  </p:ext>
                </p:extLst>
              </p:nvPr>
            </p:nvGraphicFramePr>
            <p:xfrm>
              <a:off x="34526082" y="17245133"/>
              <a:ext cx="8033494" cy="6089004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graphicFrame>
            <p:nvGraphicFramePr>
              <p:cNvPr id="780" name="Chart 779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837338969"/>
                  </p:ext>
                </p:extLst>
              </p:nvPr>
            </p:nvGraphicFramePr>
            <p:xfrm>
              <a:off x="41902919" y="17245133"/>
              <a:ext cx="8013783" cy="616152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</p:grpSp>
      </p:grpSp>
      <p:sp>
        <p:nvSpPr>
          <p:cNvPr id="19" name="TextBox 18"/>
          <p:cNvSpPr txBox="1"/>
          <p:nvPr/>
        </p:nvSpPr>
        <p:spPr>
          <a:xfrm>
            <a:off x="3965929" y="1475247"/>
            <a:ext cx="44535373" cy="335489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CA" sz="7401" dirty="0"/>
              <a:t> </a:t>
            </a:r>
            <a:r>
              <a:rPr lang="en-CA" sz="7401" dirty="0">
                <a:latin typeface="Arial" panose="020B0604020202020204" pitchFamily="34" charset="0"/>
                <a:cs typeface="Arial" panose="020B0604020202020204" pitchFamily="34" charset="0"/>
              </a:rPr>
              <a:t>An 8-Channel Flexible Dry </a:t>
            </a:r>
            <a:r>
              <a:rPr lang="en-CA" sz="7401" dirty="0">
                <a:latin typeface="Arial" panose="020B0604020202020204" pitchFamily="34" charset="0"/>
                <a:cs typeface="Arial" panose="020B0604020202020204" pitchFamily="34" charset="0"/>
              </a:rPr>
              <a:t>Active-Electrode </a:t>
            </a:r>
            <a:r>
              <a:rPr lang="en-CA" sz="7401" dirty="0">
                <a:latin typeface="Arial" panose="020B0604020202020204" pitchFamily="34" charset="0"/>
                <a:cs typeface="Arial" panose="020B0604020202020204" pitchFamily="34" charset="0"/>
              </a:rPr>
              <a:t>System for Neural Monitoring and Motion Artifact Detection</a:t>
            </a:r>
          </a:p>
          <a:p>
            <a:pPr algn="ctr">
              <a:spcAft>
                <a:spcPts val="1800"/>
              </a:spcAft>
            </a:pPr>
            <a:r>
              <a:rPr lang="en-CA" sz="5400" dirty="0">
                <a:latin typeface="Arial" panose="020B0604020202020204" pitchFamily="34" charset="0"/>
                <a:cs typeface="Arial" panose="020B0604020202020204" pitchFamily="34" charset="0"/>
              </a:rPr>
              <a:t>SAM </a:t>
            </a:r>
            <a:r>
              <a:rPr lang="en-CA" sz="5400" dirty="0">
                <a:latin typeface="Arial" panose="020B0604020202020204" pitchFamily="34" charset="0"/>
                <a:cs typeface="Arial" panose="020B0604020202020204" pitchFamily="34" charset="0"/>
              </a:rPr>
              <a:t>GURAYA, HOSSEIN </a:t>
            </a:r>
            <a:r>
              <a:rPr lang="en-CA" sz="5400" dirty="0">
                <a:latin typeface="Arial" panose="020B0604020202020204" pitchFamily="34" charset="0"/>
                <a:cs typeface="Arial" panose="020B0604020202020204" pitchFamily="34" charset="0"/>
              </a:rPr>
              <a:t>KASSIRI</a:t>
            </a:r>
          </a:p>
          <a:p>
            <a:pPr algn="ctr">
              <a:spcAft>
                <a:spcPts val="1800"/>
              </a:spcAft>
            </a:pPr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Department of Electrical Engineering and Computer Science, York University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781"/>
          <a:stretch/>
        </p:blipFill>
        <p:spPr>
          <a:xfrm>
            <a:off x="961076" y="1434397"/>
            <a:ext cx="3420424" cy="3444251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535285" y="4950888"/>
            <a:ext cx="16514427" cy="330780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1143032" indent="-1143032">
              <a:spcAft>
                <a:spcPts val="1200"/>
              </a:spcAft>
              <a:buAutoNum type="arabicPeriod"/>
            </a:pPr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Motivation </a:t>
            </a:r>
            <a:r>
              <a:rPr lang="en-CA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CA" sz="36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sz="3600" dirty="0">
                <a:latin typeface="Arial" panose="020B0604020202020204" pitchFamily="34" charset="0"/>
                <a:cs typeface="Arial" panose="020B0604020202020204" pitchFamily="34" charset="0"/>
              </a:rPr>
              <a:t>Develop </a:t>
            </a:r>
            <a:r>
              <a:rPr lang="en-CA" sz="36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CA" sz="3600" dirty="0">
                <a:latin typeface="Arial" panose="020B0604020202020204" pitchFamily="34" charset="0"/>
                <a:cs typeface="Arial" panose="020B0604020202020204" pitchFamily="34" charset="0"/>
              </a:rPr>
              <a:t>wearable brain neural monitoring system.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sz="3600" dirty="0">
                <a:latin typeface="Arial" panose="020B0604020202020204" pitchFamily="34" charset="0"/>
                <a:cs typeface="Arial" panose="020B0604020202020204" pitchFamily="34" charset="0"/>
              </a:rPr>
              <a:t>The device will be used for monitoring and diagnostic applications.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sz="3600" dirty="0">
                <a:latin typeface="Arial" panose="020B0604020202020204" pitchFamily="34" charset="0"/>
                <a:cs typeface="Arial" panose="020B0604020202020204" pitchFamily="34" charset="0"/>
              </a:rPr>
              <a:t>The presented device is designed to be accompanied by a module for</a:t>
            </a:r>
          </a:p>
          <a:p>
            <a:pPr marL="2852431" lvl="1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sz="3600" dirty="0">
                <a:latin typeface="Arial" panose="020B0604020202020204" pitchFamily="34" charset="0"/>
                <a:cs typeface="Arial" panose="020B0604020202020204" pitchFamily="34" charset="0"/>
              </a:rPr>
              <a:t>Signal processing </a:t>
            </a:r>
          </a:p>
          <a:p>
            <a:pPr marL="2852431" lvl="1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sz="3600" dirty="0">
                <a:latin typeface="Arial" panose="020B0604020202020204" pitchFamily="34" charset="0"/>
                <a:cs typeface="Arial" panose="020B0604020202020204" pitchFamily="34" charset="0"/>
              </a:rPr>
              <a:t>Wireless data communication</a:t>
            </a:r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endParaRPr lang="en-US" sz="7200" dirty="0"/>
          </a:p>
          <a:p>
            <a:pPr>
              <a:spcAft>
                <a:spcPts val="1200"/>
              </a:spcAft>
            </a:pPr>
            <a:endParaRPr lang="en-US" sz="4000" dirty="0"/>
          </a:p>
          <a:p>
            <a:pPr>
              <a:spcAft>
                <a:spcPts val="1200"/>
              </a:spcAft>
            </a:pPr>
            <a:endParaRPr lang="en-US" sz="4000" dirty="0"/>
          </a:p>
          <a:p>
            <a:pPr>
              <a:spcAft>
                <a:spcPts val="1200"/>
              </a:spcAft>
            </a:pPr>
            <a:endParaRPr lang="en-US" sz="4000" dirty="0"/>
          </a:p>
          <a:p>
            <a:pPr>
              <a:spcAft>
                <a:spcPts val="1200"/>
              </a:spcAft>
            </a:pPr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Design </a:t>
            </a:r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Challenges:</a:t>
            </a:r>
          </a:p>
          <a:p>
            <a:pPr>
              <a:spcAft>
                <a:spcPts val="1200"/>
              </a:spcAft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	              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	</a:t>
            </a:r>
            <a:endParaRPr lang="en-US" sz="60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>
              <a:spcAft>
                <a:spcPts val="1200"/>
              </a:spcAft>
            </a:pPr>
            <a:endParaRPr lang="en-US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Electrode Considerations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</a:t>
            </a:r>
          </a:p>
          <a:p>
            <a:pPr>
              <a:spcAft>
                <a:spcPts val="1200"/>
              </a:spcAft>
            </a:pP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Dry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Electrodes: 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571516">
              <a:spcAft>
                <a:spcPts val="1200"/>
              </a:spcAft>
              <a:buSzPct val="200000"/>
              <a:buBlip>
                <a:blip r:embed="rId7"/>
              </a:buBlip>
            </a:pPr>
            <a:r>
              <a:rPr lang="en-CA" sz="3600" kern="0" dirty="0"/>
              <a:t>Do </a:t>
            </a:r>
            <a:r>
              <a:rPr lang="en-CA" sz="3600" kern="0" dirty="0"/>
              <a:t>not involve using any gels </a:t>
            </a:r>
            <a:r>
              <a:rPr lang="en-CA" sz="3600" kern="0" dirty="0">
                <a:sym typeface="Wingdings" panose="05000000000000000000" pitchFamily="2" charset="2"/>
              </a:rPr>
              <a:t> Fast setup</a:t>
            </a:r>
            <a:endParaRPr lang="en-CA" sz="3600" kern="0" dirty="0"/>
          </a:p>
          <a:p>
            <a:pPr indent="-571516">
              <a:spcAft>
                <a:spcPts val="1200"/>
              </a:spcAft>
              <a:buSzPct val="200000"/>
              <a:buBlip>
                <a:blip r:embed="rId7"/>
              </a:buBlip>
            </a:pPr>
            <a:r>
              <a:rPr lang="en-CA" sz="3600" kern="0" dirty="0"/>
              <a:t>Easy integration for portable designs </a:t>
            </a:r>
            <a:r>
              <a:rPr lang="en-CA" sz="3600" kern="0" dirty="0">
                <a:sym typeface="Wingdings" panose="05000000000000000000" pitchFamily="2" charset="2"/>
              </a:rPr>
              <a:t> self-contained + low-cost</a:t>
            </a:r>
            <a:endParaRPr lang="en-CA" sz="3600" kern="0" dirty="0"/>
          </a:p>
          <a:p>
            <a:pPr indent="-571516">
              <a:spcAft>
                <a:spcPts val="1200"/>
              </a:spcAft>
              <a:buSzPct val="200000"/>
              <a:buBlip>
                <a:blip r:embed="rId7"/>
              </a:buBlip>
            </a:pPr>
            <a:r>
              <a:rPr lang="en-CA" sz="3600" kern="0" dirty="0"/>
              <a:t>More convenient and comfortable than wet electrodes.</a:t>
            </a:r>
          </a:p>
          <a:p>
            <a:pPr indent="-571516">
              <a:spcAft>
                <a:spcPts val="1200"/>
              </a:spcAft>
              <a:buSzPct val="200000"/>
              <a:buBlip>
                <a:blip r:embed="rId8"/>
              </a:buBlip>
            </a:pPr>
            <a:r>
              <a:rPr lang="en-CA" sz="3600" kern="0" dirty="0"/>
              <a:t>Contact not as good as wet </a:t>
            </a:r>
            <a:r>
              <a:rPr lang="en-CA" sz="3600" kern="0" dirty="0"/>
              <a:t>electrodes.</a:t>
            </a:r>
            <a:endParaRPr lang="en-CA" sz="3600" kern="0" dirty="0"/>
          </a:p>
          <a:p>
            <a:pPr marL="128">
              <a:spcAft>
                <a:spcPts val="1200"/>
              </a:spcAft>
            </a:pPr>
            <a:endParaRPr lang="en-CA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en-CA" sz="3600" b="1" dirty="0">
                <a:latin typeface="Arial" panose="020B0604020202020204" pitchFamily="34" charset="0"/>
                <a:cs typeface="Arial" panose="020B0604020202020204" pitchFamily="34" charset="0"/>
              </a:rPr>
              <a:t>Flexible Circuit:</a:t>
            </a:r>
          </a:p>
          <a:p>
            <a:pPr marL="571644" indent="-571516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sz="3600" dirty="0">
                <a:latin typeface="Arial" panose="020B0604020202020204" pitchFamily="34" charset="0"/>
                <a:cs typeface="Arial" panose="020B0604020202020204" pitchFamily="34" charset="0"/>
              </a:rPr>
              <a:t>Adjusts to the skull curvature </a:t>
            </a:r>
          </a:p>
          <a:p>
            <a:pPr marL="571644" indent="-571516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sz="3600" dirty="0">
                <a:latin typeface="Arial" panose="020B0604020202020204" pitchFamily="34" charset="0"/>
                <a:cs typeface="Arial" panose="020B0604020202020204" pitchFamily="34" charset="0"/>
              </a:rPr>
              <a:t>Light weight.</a:t>
            </a:r>
          </a:p>
          <a:p>
            <a:pPr marL="571644" indent="-571516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Allows to improve electrode-skin contact .</a:t>
            </a:r>
          </a:p>
          <a:p>
            <a:pPr marL="128">
              <a:spcAft>
                <a:spcPts val="1200"/>
              </a:spcAft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    with spring-like mechanical design.</a:t>
            </a:r>
            <a:endParaRPr lang="en-US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endParaRPr lang="en-CA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en-CA" sz="3600" b="1" dirty="0">
                <a:latin typeface="Arial" panose="020B0604020202020204" pitchFamily="34" charset="0"/>
                <a:cs typeface="Arial" panose="020B0604020202020204" pitchFamily="34" charset="0"/>
              </a:rPr>
              <a:t>Active </a:t>
            </a:r>
            <a:r>
              <a:rPr lang="en-CA" sz="3600" b="1" dirty="0">
                <a:latin typeface="Arial" panose="020B0604020202020204" pitchFamily="34" charset="0"/>
                <a:cs typeface="Arial" panose="020B0604020202020204" pitchFamily="34" charset="0"/>
              </a:rPr>
              <a:t>Electrodes: </a:t>
            </a:r>
          </a:p>
          <a:p>
            <a:pPr marL="571516" indent="-571516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sz="3600" dirty="0">
                <a:latin typeface="Arial" panose="020B0604020202020204" pitchFamily="34" charset="0"/>
                <a:cs typeface="Arial" panose="020B0604020202020204" pitchFamily="34" charset="0"/>
              </a:rPr>
              <a:t>Remove the wire between electrode pads and amplifier inputs.</a:t>
            </a:r>
          </a:p>
          <a:p>
            <a:pPr marL="571516" indent="-571516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sz="3600" dirty="0">
                <a:latin typeface="Arial" panose="020B0604020202020204" pitchFamily="34" charset="0"/>
                <a:cs typeface="Arial" panose="020B0604020202020204" pitchFamily="34" charset="0"/>
              </a:rPr>
              <a:t>Decreases risk of noise being coupled.</a:t>
            </a:r>
          </a:p>
          <a:p>
            <a:pPr marL="571516" indent="-571516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sz="3600" dirty="0">
                <a:latin typeface="Arial" panose="020B0604020202020204" pitchFamily="34" charset="0"/>
                <a:cs typeface="Arial" panose="020B0604020202020204" pitchFamily="34" charset="0"/>
              </a:rPr>
              <a:t>No signal attenuation at the input</a:t>
            </a:r>
          </a:p>
          <a:p>
            <a:pPr marL="571516" indent="-571516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sz="3600" dirty="0">
                <a:latin typeface="Arial" panose="020B0604020202020204" pitchFamily="34" charset="0"/>
                <a:cs typeface="Arial" panose="020B0604020202020204" pitchFamily="34" charset="0"/>
              </a:rPr>
              <a:t>Allows for active shielding.</a:t>
            </a:r>
          </a:p>
          <a:p>
            <a:pPr>
              <a:spcAft>
                <a:spcPts val="1200"/>
              </a:spcAft>
            </a:pPr>
            <a:r>
              <a:rPr lang="en-CA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CA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endParaRPr lang="en-CA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16" indent="-571516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CA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16" indent="-571516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16" indent="-571516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16" indent="-571516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16" indent="-571516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2544884" y="9381224"/>
            <a:ext cx="13273117" cy="3310830"/>
            <a:chOff x="762000" y="9350662"/>
            <a:chExt cx="13273117" cy="331083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9562700"/>
              <a:ext cx="4294570" cy="2408985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3002" y="9350662"/>
              <a:ext cx="3607496" cy="278761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495"/>
            <a:stretch/>
          </p:blipFill>
          <p:spPr>
            <a:xfrm>
              <a:off x="8966553" y="9384347"/>
              <a:ext cx="3887464" cy="2587338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2183045" y="12138272"/>
              <a:ext cx="118520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Avertus</a:t>
              </a:r>
              <a:r>
                <a:rPr lang="en-US" sz="2800" i="1" dirty="0">
                  <a:latin typeface="Arial" panose="020B0604020202020204" pitchFamily="34" charset="0"/>
                  <a:cs typeface="Arial" panose="020B0604020202020204" pitchFamily="34" charset="0"/>
                </a:rPr>
                <a:t>                             </a:t>
              </a:r>
              <a:r>
                <a:rPr lang="en-US" sz="28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Emotiv</a:t>
              </a:r>
              <a:r>
                <a:rPr lang="en-US" sz="2800" i="1" dirty="0">
                  <a:latin typeface="Arial" panose="020B0604020202020204" pitchFamily="34" charset="0"/>
                  <a:cs typeface="Arial" panose="020B0604020202020204" pitchFamily="34" charset="0"/>
                </a:rPr>
                <a:t>                            </a:t>
              </a:r>
              <a:r>
                <a:rPr lang="en-US" sz="28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Cognionics</a:t>
              </a:r>
              <a:r>
                <a:rPr lang="en-US" sz="28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CA" sz="2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34643991" y="4293695"/>
            <a:ext cx="6542110" cy="5299567"/>
            <a:chOff x="1313910" y="25836498"/>
            <a:chExt cx="3556652" cy="3688284"/>
          </a:xfrm>
        </p:grpSpPr>
        <p:grpSp>
          <p:nvGrpSpPr>
            <p:cNvPr id="116" name="Group 115"/>
            <p:cNvGrpSpPr/>
            <p:nvPr/>
          </p:nvGrpSpPr>
          <p:grpSpPr>
            <a:xfrm>
              <a:off x="1313910" y="25836498"/>
              <a:ext cx="3556652" cy="3688284"/>
              <a:chOff x="2063091" y="26010664"/>
              <a:chExt cx="3556652" cy="3688284"/>
            </a:xfrm>
          </p:grpSpPr>
          <p:grpSp>
            <p:nvGrpSpPr>
              <p:cNvPr id="107" name="Group 106"/>
              <p:cNvGrpSpPr/>
              <p:nvPr/>
            </p:nvGrpSpPr>
            <p:grpSpPr>
              <a:xfrm>
                <a:off x="2063091" y="26010664"/>
                <a:ext cx="3556652" cy="3688284"/>
                <a:chOff x="34961520" y="13624655"/>
                <a:chExt cx="6311075" cy="5874353"/>
              </a:xfrm>
            </p:grpSpPr>
            <p:grpSp>
              <p:nvGrpSpPr>
                <p:cNvPr id="102" name="Group 101"/>
                <p:cNvGrpSpPr/>
                <p:nvPr/>
              </p:nvGrpSpPr>
              <p:grpSpPr>
                <a:xfrm>
                  <a:off x="34961520" y="13624655"/>
                  <a:ext cx="6311075" cy="5874353"/>
                  <a:chOff x="34961520" y="12441667"/>
                  <a:chExt cx="6311075" cy="5874353"/>
                </a:xfrm>
              </p:grpSpPr>
              <p:grpSp>
                <p:nvGrpSpPr>
                  <p:cNvPr id="98" name="Group 97"/>
                  <p:cNvGrpSpPr/>
                  <p:nvPr/>
                </p:nvGrpSpPr>
                <p:grpSpPr>
                  <a:xfrm>
                    <a:off x="35508788" y="13300472"/>
                    <a:ext cx="3837519" cy="5015548"/>
                    <a:chOff x="35682117" y="12809759"/>
                    <a:chExt cx="3837519" cy="5015548"/>
                  </a:xfrm>
                </p:grpSpPr>
                <p:grpSp>
                  <p:nvGrpSpPr>
                    <p:cNvPr id="81" name="Group 80"/>
                    <p:cNvGrpSpPr/>
                    <p:nvPr/>
                  </p:nvGrpSpPr>
                  <p:grpSpPr>
                    <a:xfrm>
                      <a:off x="35682117" y="12809759"/>
                      <a:ext cx="3837519" cy="5015548"/>
                      <a:chOff x="35682117" y="12600233"/>
                      <a:chExt cx="6830266" cy="8651716"/>
                    </a:xfrm>
                  </p:grpSpPr>
                  <p:sp>
                    <p:nvSpPr>
                      <p:cNvPr id="43" name="Rectangle 42"/>
                      <p:cNvSpPr/>
                      <p:nvPr/>
                    </p:nvSpPr>
                    <p:spPr>
                      <a:xfrm>
                        <a:off x="35682117" y="12600233"/>
                        <a:ext cx="550985" cy="8651716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dk1">
                          <a:shade val="50000"/>
                        </a:schemeClr>
                      </a:lnRef>
                      <a:fillRef idx="1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lang="en-CA" sz="8985"/>
                      </a:p>
                    </p:txBody>
                  </p:sp>
                  <p:grpSp>
                    <p:nvGrpSpPr>
                      <p:cNvPr id="59" name="Group 58"/>
                      <p:cNvGrpSpPr/>
                      <p:nvPr/>
                    </p:nvGrpSpPr>
                    <p:grpSpPr>
                      <a:xfrm>
                        <a:off x="38826672" y="15056916"/>
                        <a:ext cx="2225536" cy="2270023"/>
                        <a:chOff x="39182272" y="15051066"/>
                        <a:chExt cx="2225536" cy="2270023"/>
                      </a:xfrm>
                    </p:grpSpPr>
                    <p:sp>
                      <p:nvSpPr>
                        <p:cNvPr id="44" name="Isosceles Triangle 43"/>
                        <p:cNvSpPr/>
                        <p:nvPr/>
                      </p:nvSpPr>
                      <p:spPr>
                        <a:xfrm rot="5400000">
                          <a:off x="39171406" y="15084688"/>
                          <a:ext cx="2270023" cy="2202780"/>
                        </a:xfrm>
                        <a:prstGeom prst="triangle">
                          <a:avLst/>
                        </a:prstGeom>
                        <a:solidFill>
                          <a:schemeClr val="bg1"/>
                        </a:solidFill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algn="ctr"/>
                          <a:endParaRPr lang="en-CA" sz="8985"/>
                        </a:p>
                      </p:txBody>
                    </p:sp>
                    <p:sp>
                      <p:nvSpPr>
                        <p:cNvPr id="47" name="TextBox 46"/>
                        <p:cNvSpPr txBox="1"/>
                        <p:nvPr/>
                      </p:nvSpPr>
                      <p:spPr>
                        <a:xfrm>
                          <a:off x="39182272" y="15130258"/>
                          <a:ext cx="541935" cy="123582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sz="3600" dirty="0"/>
                            <a:t>+</a:t>
                          </a:r>
                          <a:endParaRPr lang="en-CA" sz="3600" dirty="0"/>
                        </a:p>
                      </p:txBody>
                    </p:sp>
                  </p:grpSp>
                  <p:sp>
                    <p:nvSpPr>
                      <p:cNvPr id="60" name="TextBox 59"/>
                      <p:cNvSpPr txBox="1"/>
                      <p:nvPr/>
                    </p:nvSpPr>
                    <p:spPr>
                      <a:xfrm>
                        <a:off x="38894377" y="15991801"/>
                        <a:ext cx="502928" cy="123582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3600" dirty="0"/>
                          <a:t>-</a:t>
                        </a:r>
                        <a:endParaRPr lang="en-CA" sz="3600" dirty="0"/>
                      </a:p>
                    </p:txBody>
                  </p:sp>
                  <p:cxnSp>
                    <p:nvCxnSpPr>
                      <p:cNvPr id="62" name="Straight Connector 61"/>
                      <p:cNvCxnSpPr/>
                      <p:nvPr/>
                    </p:nvCxnSpPr>
                    <p:spPr>
                      <a:xfrm flipH="1">
                        <a:off x="38049200" y="16549015"/>
                        <a:ext cx="800228" cy="0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65" name="Straight Connector 64"/>
                      <p:cNvCxnSpPr/>
                      <p:nvPr/>
                    </p:nvCxnSpPr>
                    <p:spPr>
                      <a:xfrm>
                        <a:off x="38049200" y="16549015"/>
                        <a:ext cx="0" cy="1638300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66" name="Straight Connector 65"/>
                      <p:cNvCxnSpPr/>
                      <p:nvPr/>
                    </p:nvCxnSpPr>
                    <p:spPr>
                      <a:xfrm>
                        <a:off x="41852434" y="16191928"/>
                        <a:ext cx="28988" cy="1976475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67" name="Straight Connector 66"/>
                      <p:cNvCxnSpPr/>
                      <p:nvPr/>
                    </p:nvCxnSpPr>
                    <p:spPr>
                      <a:xfrm flipH="1">
                        <a:off x="38049199" y="18187315"/>
                        <a:ext cx="3848101" cy="0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3" name="Straight Connector 72"/>
                      <p:cNvCxnSpPr/>
                      <p:nvPr/>
                    </p:nvCxnSpPr>
                    <p:spPr>
                      <a:xfrm flipH="1">
                        <a:off x="41066704" y="16191928"/>
                        <a:ext cx="800224" cy="0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7" name="Straight Connector 76"/>
                      <p:cNvCxnSpPr/>
                      <p:nvPr/>
                    </p:nvCxnSpPr>
                    <p:spPr>
                      <a:xfrm flipH="1">
                        <a:off x="36233100" y="15667530"/>
                        <a:ext cx="2653585" cy="0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9" name="Straight Connector 78"/>
                      <p:cNvCxnSpPr/>
                      <p:nvPr/>
                    </p:nvCxnSpPr>
                    <p:spPr>
                      <a:xfrm flipH="1">
                        <a:off x="36725251" y="13458170"/>
                        <a:ext cx="5787132" cy="39639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  <a:prstDash val="dash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cxnSp>
                  <p:nvCxnSpPr>
                    <p:cNvPr id="85" name="Straight Connector 84"/>
                    <p:cNvCxnSpPr/>
                    <p:nvPr/>
                  </p:nvCxnSpPr>
                  <p:spPr>
                    <a:xfrm flipV="1">
                      <a:off x="39500234" y="13307120"/>
                      <a:ext cx="6617" cy="3903952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  <a:prstDash val="dash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1" name="Straight Connector 90"/>
                    <p:cNvCxnSpPr/>
                    <p:nvPr/>
                  </p:nvCxnSpPr>
                  <p:spPr>
                    <a:xfrm flipH="1">
                      <a:off x="36249576" y="17194484"/>
                      <a:ext cx="3244268" cy="27552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  <a:prstDash val="dash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99" name="TextBox 98"/>
                  <p:cNvSpPr txBox="1"/>
                  <p:nvPr/>
                </p:nvSpPr>
                <p:spPr>
                  <a:xfrm>
                    <a:off x="36579282" y="13188921"/>
                    <a:ext cx="3622857" cy="51173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Shield</a:t>
                    </a:r>
                    <a:endParaRPr lang="en-CA" sz="24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00" name="TextBox 99"/>
                  <p:cNvSpPr txBox="1"/>
                  <p:nvPr/>
                </p:nvSpPr>
                <p:spPr>
                  <a:xfrm>
                    <a:off x="37649738" y="14582959"/>
                    <a:ext cx="3622857" cy="51173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Amplifier</a:t>
                    </a:r>
                    <a:endParaRPr lang="en-CA" sz="24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01" name="TextBox 100"/>
                  <p:cNvSpPr txBox="1"/>
                  <p:nvPr/>
                </p:nvSpPr>
                <p:spPr>
                  <a:xfrm rot="16200000">
                    <a:off x="33366828" y="14036359"/>
                    <a:ext cx="3622858" cy="43347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Skin</a:t>
                    </a:r>
                    <a:endParaRPr lang="en-CA" sz="11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06" name="Group 105"/>
                <p:cNvGrpSpPr/>
                <p:nvPr/>
              </p:nvGrpSpPr>
              <p:grpSpPr>
                <a:xfrm>
                  <a:off x="38975521" y="16492232"/>
                  <a:ext cx="449597" cy="165088"/>
                  <a:chOff x="38975521" y="16492232"/>
                  <a:chExt cx="449597" cy="165088"/>
                </a:xfrm>
              </p:grpSpPr>
              <p:cxnSp>
                <p:nvCxnSpPr>
                  <p:cNvPr id="103" name="Straight Connector 102"/>
                  <p:cNvCxnSpPr/>
                  <p:nvPr/>
                </p:nvCxnSpPr>
                <p:spPr>
                  <a:xfrm flipH="1">
                    <a:off x="38975521" y="16565626"/>
                    <a:ext cx="358001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5" name="Oval 104"/>
                  <p:cNvSpPr/>
                  <p:nvPr/>
                </p:nvSpPr>
                <p:spPr>
                  <a:xfrm>
                    <a:off x="39249701" y="16492232"/>
                    <a:ext cx="175417" cy="165088"/>
                  </a:xfrm>
                  <a:prstGeom prst="ellips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CA" sz="8985"/>
                  </a:p>
                </p:txBody>
              </p:sp>
            </p:grpSp>
          </p:grpSp>
          <p:cxnSp>
            <p:nvCxnSpPr>
              <p:cNvPr id="110" name="Straight Connector 109"/>
              <p:cNvCxnSpPr>
                <a:endCxn id="105" idx="6"/>
              </p:cNvCxnSpPr>
              <p:nvPr/>
            </p:nvCxnSpPr>
            <p:spPr>
              <a:xfrm flipH="1">
                <a:off x="4578584" y="27860848"/>
                <a:ext cx="159106" cy="2085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1" name="Straight Connector 120"/>
            <p:cNvCxnSpPr/>
            <p:nvPr/>
          </p:nvCxnSpPr>
          <p:spPr>
            <a:xfrm>
              <a:off x="1943100" y="26375711"/>
              <a:ext cx="9525" cy="89419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/>
            <p:nvPr/>
          </p:nvCxnSpPr>
          <p:spPr>
            <a:xfrm>
              <a:off x="1942134" y="27664059"/>
              <a:ext cx="0" cy="176819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3" name="TextBox 132"/>
          <p:cNvSpPr txBox="1"/>
          <p:nvPr/>
        </p:nvSpPr>
        <p:spPr>
          <a:xfrm>
            <a:off x="40511449" y="6235385"/>
            <a:ext cx="921909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CA" sz="2800" b="1" dirty="0">
                <a:latin typeface="Arial" panose="020B0604020202020204" pitchFamily="34" charset="0"/>
                <a:cs typeface="Arial" panose="020B0604020202020204" pitchFamily="34" charset="0"/>
              </a:rPr>
              <a:t>Active Shielding Module: 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sz="2800" dirty="0">
                <a:latin typeface="Arial" panose="020B0604020202020204" pitchFamily="34" charset="0"/>
                <a:cs typeface="Arial" panose="020B0604020202020204" pitchFamily="34" charset="0"/>
              </a:rPr>
              <a:t>Blocks capacitive coupling of analog/digital signals of active electrode to the electrode plate.</a:t>
            </a:r>
            <a:endParaRPr lang="en-CA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Biased by output of amplifier to protect signal input.</a:t>
            </a:r>
          </a:p>
        </p:txBody>
      </p:sp>
      <p:pic>
        <p:nvPicPr>
          <p:cNvPr id="168" name="Picture 16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0725" y="25582112"/>
            <a:ext cx="5985234" cy="3227113"/>
          </a:xfrm>
          <a:prstGeom prst="rect">
            <a:avLst/>
          </a:prstGeom>
        </p:spPr>
      </p:pic>
      <p:sp>
        <p:nvSpPr>
          <p:cNvPr id="628" name="TextBox 627"/>
          <p:cNvSpPr txBox="1"/>
          <p:nvPr/>
        </p:nvSpPr>
        <p:spPr>
          <a:xfrm>
            <a:off x="17912654" y="34841822"/>
            <a:ext cx="16089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Circuit implementation for proposed active electrode. </a:t>
            </a:r>
            <a:endParaRPr lang="en-CA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5" name="TextBox 784"/>
          <p:cNvSpPr txBox="1"/>
          <p:nvPr/>
        </p:nvSpPr>
        <p:spPr>
          <a:xfrm>
            <a:off x="46039078" y="21590162"/>
            <a:ext cx="3637268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In a voltage divider configuration, </a:t>
            </a:r>
          </a:p>
          <a:p>
            <a:pPr algn="ctr"/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3.3V was </a:t>
            </a:r>
            <a:r>
              <a:rPr lang="en-US" sz="3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applied.</a:t>
            </a:r>
            <a:endParaRPr lang="en-CA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7" name="TextBox 786"/>
          <p:cNvSpPr txBox="1"/>
          <p:nvPr/>
        </p:nvSpPr>
        <p:spPr>
          <a:xfrm>
            <a:off x="39566688" y="15304890"/>
            <a:ext cx="9725662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Gain vs frequency plot showing gain to be 650 V/V. </a:t>
            </a:r>
          </a:p>
          <a:p>
            <a:pPr algn="ctr"/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Sine input amplitude is 1mV </a:t>
            </a:r>
          </a:p>
        </p:txBody>
      </p:sp>
      <p:sp>
        <p:nvSpPr>
          <p:cNvPr id="788" name="TextBox 787"/>
          <p:cNvSpPr txBox="1"/>
          <p:nvPr/>
        </p:nvSpPr>
        <p:spPr>
          <a:xfrm>
            <a:off x="38380743" y="21590163"/>
            <a:ext cx="4046823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Common input signal used is a sine wave at 100 mV amplitude.</a:t>
            </a:r>
            <a:endParaRPr lang="en-CA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4" name="Group 53"/>
          <p:cNvGrpSpPr/>
          <p:nvPr/>
        </p:nvGrpSpPr>
        <p:grpSpPr>
          <a:xfrm>
            <a:off x="17914803" y="26585629"/>
            <a:ext cx="16051831" cy="10165902"/>
            <a:chOff x="17933578" y="27530733"/>
            <a:chExt cx="11389652" cy="7213263"/>
          </a:xfrm>
        </p:grpSpPr>
        <p:sp>
          <p:nvSpPr>
            <p:cNvPr id="607" name="Rounded Rectangle 606"/>
            <p:cNvSpPr/>
            <p:nvPr/>
          </p:nvSpPr>
          <p:spPr>
            <a:xfrm>
              <a:off x="17933578" y="27530733"/>
              <a:ext cx="11389651" cy="5690208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7" name="TextBox 596"/>
                <p:cNvSpPr txBox="1"/>
                <p:nvPr/>
              </p:nvSpPr>
              <p:spPr>
                <a:xfrm>
                  <a:off x="18090531" y="33976284"/>
                  <a:ext cx="11232699" cy="767712"/>
                </a:xfrm>
                <a:prstGeom prst="rect">
                  <a:avLst/>
                </a:prstGeom>
                <a:solidFill>
                  <a:srgbClr val="E7E6E6"/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Gain</a:t>
                  </a:r>
                  <a:r>
                    <a:rPr lang="en-CA" sz="2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:</a:t>
                  </a:r>
                  <a14:m>
                    <m:oMath xmlns:m="http://schemas.openxmlformats.org/officeDocument/2006/math">
                      <m:r>
                        <a:rPr lang="en-US" sz="2800" b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   </m:t>
                      </m:r>
                      <m:r>
                        <a:rPr lang="en-US" sz="2800" b="1" i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𝑮</m:t>
                      </m:r>
                      <m:r>
                        <a:rPr lang="en-US" sz="2800" b="1" i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2800" b="1" i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𝟏</m:t>
                      </m:r>
                      <m:r>
                        <a:rPr lang="en-US" sz="2800" b="1" i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f>
                        <m:fPr>
                          <m:ctrlPr>
                            <a:rPr lang="en-US" sz="28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2800" b="1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𝟒𝟗</m:t>
                          </m:r>
                          <m:r>
                            <a:rPr lang="en-US" sz="2800" b="1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.</m:t>
                          </m:r>
                          <m:r>
                            <a:rPr lang="en-US" sz="2800" b="1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𝟕</m:t>
                          </m:r>
                          <m:r>
                            <a:rPr lang="en-US" sz="2800" b="1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𝒌</m:t>
                          </m:r>
                          <m:r>
                            <a:rPr lang="en-US" sz="28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𝛀</m:t>
                          </m:r>
                        </m:num>
                        <m:den>
                          <m:sSub>
                            <m:sSubPr>
                              <m:ctrlPr>
                                <a:rPr lang="en-US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𝑮</m:t>
                              </m:r>
                            </m:sub>
                          </m:sSub>
                        </m:den>
                      </m:f>
                      <m:r>
                        <a:rPr lang="en-US" sz="2800" b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             </m:t>
                      </m:r>
                    </m:oMath>
                  </a14:m>
                  <a:r>
                    <a:rPr lang="en-US" sz="2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High Pass Pole:</a:t>
                  </a:r>
                  <a:r>
                    <a:rPr lang="en-US" sz="2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2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800" b="1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b>
                          <m:r>
                            <a:rPr lang="en-US" sz="2800" b="1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𝑯𝑷</m:t>
                          </m:r>
                        </m:sub>
                      </m:sSub>
                      <m:r>
                        <a:rPr lang="en-US" sz="2800" b="1" i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2800" b="1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800" b="1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  <m:r>
                            <a:rPr lang="en-US" sz="28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𝝅</m:t>
                          </m:r>
                          <m:sSub>
                            <m:sSubPr>
                              <m:ctrlPr>
                                <a:rPr lang="en-US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𝑪</m:t>
                              </m:r>
                            </m:e>
                            <m:sub>
                              <m:r>
                                <a:rPr lang="en-US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  <m:r>
                        <a:rPr lang="en-US" sz="2800" b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                </m:t>
                      </m:r>
                    </m:oMath>
                  </a14:m>
                  <a:r>
                    <a:rPr lang="en-US" sz="2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Low Pass Pole: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800" b="1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e>
                        <m:sub>
                          <m:r>
                            <a:rPr lang="en-US" sz="2800" b="1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𝑳</m:t>
                          </m:r>
                          <m:r>
                            <a:rPr lang="en-US" sz="2800" b="1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𝑷</m:t>
                          </m:r>
                        </m:sub>
                      </m:sSub>
                      <m:r>
                        <a:rPr lang="en-US" sz="2800" b="1" i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2800" b="1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800" b="1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  <m:r>
                            <a:rPr lang="en-US" sz="28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𝝅</m:t>
                          </m:r>
                          <m:sSub>
                            <m:sSubPr>
                              <m:ctrlPr>
                                <a:rPr lang="en-US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𝑪</m:t>
                              </m:r>
                            </m:e>
                            <m:sub>
                              <m:r>
                                <a:rPr lang="en-US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b>
                          </m:sSub>
                        </m:den>
                      </m:f>
                    </m:oMath>
                  </a14:m>
                  <a:endParaRPr lang="en-US" sz="20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en-US" sz="20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597" name="TextBox 59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090531" y="33976284"/>
                  <a:ext cx="11232699" cy="767712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809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252" name="TextBox 1251"/>
          <p:cNvSpPr txBox="1"/>
          <p:nvPr/>
        </p:nvSpPr>
        <p:spPr>
          <a:xfrm>
            <a:off x="10580726" y="28742169"/>
            <a:ext cx="59953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ACTIVE ELECTRODE DESIGN. </a:t>
            </a:r>
            <a:endParaRPr lang="en-CA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12099" y="31820168"/>
            <a:ext cx="16394991" cy="5714871"/>
            <a:chOff x="461507" y="33362554"/>
            <a:chExt cx="16394991" cy="571487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217" t="26395" r="-1" b="28392"/>
            <a:stretch/>
          </p:blipFill>
          <p:spPr>
            <a:xfrm>
              <a:off x="11611392" y="33362554"/>
              <a:ext cx="5158310" cy="3733800"/>
            </a:xfrm>
            <a:prstGeom prst="rect">
              <a:avLst/>
            </a:prstGeom>
          </p:spPr>
        </p:pic>
        <p:sp>
          <p:nvSpPr>
            <p:cNvPr id="308" name="TextBox 307"/>
            <p:cNvSpPr txBox="1"/>
            <p:nvPr/>
          </p:nvSpPr>
          <p:spPr>
            <a:xfrm>
              <a:off x="11547569" y="37261543"/>
              <a:ext cx="5308929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i="1" dirty="0">
                  <a:latin typeface="Arial" panose="020B0604020202020204" pitchFamily="34" charset="0"/>
                  <a:cs typeface="Arial" panose="020B0604020202020204" pitchFamily="34" charset="0"/>
                </a:rPr>
                <a:t>Motion artifacts </a:t>
              </a:r>
              <a:r>
                <a:rPr lang="en-US" sz="2800" i="1" dirty="0">
                  <a:latin typeface="Arial" panose="020B0604020202020204" pitchFamily="34" charset="0"/>
                  <a:cs typeface="Arial" panose="020B0604020202020204" pitchFamily="34" charset="0"/>
                </a:rPr>
                <a:t>have larger amplitudes and usually start and end quickly. </a:t>
              </a:r>
              <a:endParaRPr lang="en-US" sz="2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2800" i="1" dirty="0">
                  <a:latin typeface="Arial" panose="020B0604020202020204" pitchFamily="34" charset="0"/>
                  <a:cs typeface="Arial" panose="020B0604020202020204" pitchFamily="34" charset="0"/>
                </a:rPr>
                <a:t>eegatlas-online.com   </a:t>
              </a:r>
              <a:endParaRPr lang="en-CA" sz="2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9" name="TextBox 308"/>
            <p:cNvSpPr txBox="1"/>
            <p:nvPr/>
          </p:nvSpPr>
          <p:spPr>
            <a:xfrm>
              <a:off x="461507" y="34229888"/>
              <a:ext cx="11009248" cy="4801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sz="6000" dirty="0">
                  <a:latin typeface="Arial" panose="020B0604020202020204" pitchFamily="34" charset="0"/>
                  <a:cs typeface="Arial" panose="020B0604020202020204" pitchFamily="34" charset="0"/>
                </a:rPr>
                <a:t>4. </a:t>
              </a:r>
              <a:r>
                <a:rPr lang="en-US" sz="6000" dirty="0">
                  <a:latin typeface="Arial" panose="020B0604020202020204" pitchFamily="34" charset="0"/>
                  <a:cs typeface="Arial" panose="020B0604020202020204" pitchFamily="34" charset="0"/>
                </a:rPr>
                <a:t>Motion </a:t>
              </a:r>
              <a:r>
                <a:rPr lang="en-US" sz="6000" dirty="0">
                  <a:latin typeface="Arial" panose="020B0604020202020204" pitchFamily="34" charset="0"/>
                  <a:cs typeface="Arial" panose="020B0604020202020204" pitchFamily="34" charset="0"/>
                </a:rPr>
                <a:t>Artifact Removal</a:t>
              </a:r>
              <a:endParaRPr lang="en-CA" sz="6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571516" indent="-571516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en-CA" sz="3600" dirty="0">
                  <a:latin typeface="Arial" panose="020B0604020202020204" pitchFamily="34" charset="0"/>
                  <a:cs typeface="Arial" panose="020B0604020202020204" pitchFamily="34" charset="0"/>
                </a:rPr>
                <a:t>Large artifacts could be generated due to the poor skin contact with dry electrodes.</a:t>
              </a:r>
            </a:p>
            <a:p>
              <a:pPr marL="571516" indent="-571516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en-CA" sz="3600" dirty="0">
                  <a:latin typeface="Arial" panose="020B0604020202020204" pitchFamily="34" charset="0"/>
                  <a:cs typeface="Arial" panose="020B0604020202020204" pitchFamily="34" charset="0"/>
                </a:rPr>
                <a:t>The contact quality can be quantified using a force sensor between the electrode and the skin.</a:t>
              </a:r>
            </a:p>
            <a:p>
              <a:pPr marL="571516" indent="-571516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en-CA" sz="3600" dirty="0">
                  <a:latin typeface="Arial" panose="020B0604020202020204" pitchFamily="34" charset="0"/>
                  <a:cs typeface="Arial" panose="020B0604020202020204" pitchFamily="34" charset="0"/>
                </a:rPr>
                <a:t>This information could be used to compensate the effect of artifacts in the digital backend.</a:t>
              </a:r>
              <a:endParaRPr lang="en-CA" sz="3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19" name="TextBox 318"/>
          <p:cNvSpPr txBox="1"/>
          <p:nvPr/>
        </p:nvSpPr>
        <p:spPr>
          <a:xfrm>
            <a:off x="761996" y="14516272"/>
            <a:ext cx="5602056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 Level</a:t>
            </a:r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Comfortable </a:t>
            </a:r>
            <a:r>
              <a:rPr lang="en-US" sz="3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use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 setup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Light weight</a:t>
            </a:r>
            <a:endParaRPr lang="en-US" sz="3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Low-cost</a:t>
            </a:r>
            <a:endParaRPr lang="en-US" sz="3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Self-contained</a:t>
            </a:r>
            <a:endParaRPr lang="en-CA" sz="3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0" name="TextBox 319"/>
          <p:cNvSpPr txBox="1"/>
          <p:nvPr/>
        </p:nvSpPr>
        <p:spPr>
          <a:xfrm>
            <a:off x="5551399" y="14486419"/>
            <a:ext cx="671747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 Level	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Multiple channels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 battery </a:t>
            </a:r>
            <a:r>
              <a:rPr lang="en-US" sz="3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</a:t>
            </a:r>
            <a:endParaRPr lang="en-US" sz="3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Fully </a:t>
            </a:r>
            <a:r>
              <a:rPr lang="en-US" sz="3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wireless</a:t>
            </a:r>
            <a:endParaRPr lang="en-US" sz="3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Differential Recording</a:t>
            </a:r>
            <a:endParaRPr lang="en-US" sz="3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1" name="TextBox 320"/>
          <p:cNvSpPr txBox="1"/>
          <p:nvPr/>
        </p:nvSpPr>
        <p:spPr>
          <a:xfrm>
            <a:off x="10749436" y="14486419"/>
            <a:ext cx="6717478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 Level	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BW: 0.1- </a:t>
            </a:r>
            <a:r>
              <a:rPr lang="en-US" sz="3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 </a:t>
            </a:r>
            <a:r>
              <a:rPr lang="en-US" sz="3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Hz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EEG Amp.: 10uV </a:t>
            </a:r>
            <a:r>
              <a:rPr lang="en-US" sz="3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1mV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CMRR/PSRR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 </a:t>
            </a:r>
            <a:r>
              <a:rPr lang="en-US" sz="3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noise(&lt;</a:t>
            </a:r>
            <a:r>
              <a:rPr lang="en-US" sz="3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100nV/</a:t>
            </a:r>
            <a:r>
              <a:rPr lang="en-US" sz="36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sqrt</a:t>
            </a:r>
            <a:r>
              <a:rPr lang="en-US" sz="3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(Hz)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Resolutions &gt;10 bits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18804677" y="26719468"/>
            <a:ext cx="16718475" cy="7661919"/>
            <a:chOff x="18730689" y="27607959"/>
            <a:chExt cx="11862672" cy="5436550"/>
          </a:xfrm>
        </p:grpSpPr>
        <p:grpSp>
          <p:nvGrpSpPr>
            <p:cNvPr id="1228" name="Group 1227"/>
            <p:cNvGrpSpPr/>
            <p:nvPr/>
          </p:nvGrpSpPr>
          <p:grpSpPr>
            <a:xfrm>
              <a:off x="20109664" y="31449220"/>
              <a:ext cx="3092617" cy="1448738"/>
              <a:chOff x="23191072" y="24913905"/>
              <a:chExt cx="2953682" cy="1679591"/>
            </a:xfrm>
          </p:grpSpPr>
          <p:grpSp>
            <p:nvGrpSpPr>
              <p:cNvPr id="1198" name="Group 1197"/>
              <p:cNvGrpSpPr/>
              <p:nvPr/>
            </p:nvGrpSpPr>
            <p:grpSpPr>
              <a:xfrm>
                <a:off x="23191072" y="24913906"/>
                <a:ext cx="2953682" cy="577617"/>
                <a:chOff x="18278169" y="27659709"/>
                <a:chExt cx="2935250" cy="577617"/>
              </a:xfrm>
            </p:grpSpPr>
            <p:grpSp>
              <p:nvGrpSpPr>
                <p:cNvPr id="1199" name="Group 1198"/>
                <p:cNvGrpSpPr/>
                <p:nvPr/>
              </p:nvGrpSpPr>
              <p:grpSpPr>
                <a:xfrm rot="16200000">
                  <a:off x="19458190" y="26479688"/>
                  <a:ext cx="575208" cy="2935250"/>
                  <a:chOff x="21597663" y="26393138"/>
                  <a:chExt cx="575208" cy="2935250"/>
                </a:xfrm>
              </p:grpSpPr>
              <p:cxnSp>
                <p:nvCxnSpPr>
                  <p:cNvPr id="1204" name="Straight Connector 1203"/>
                  <p:cNvCxnSpPr/>
                  <p:nvPr/>
                </p:nvCxnSpPr>
                <p:spPr>
                  <a:xfrm rot="5400000" flipH="1">
                    <a:off x="21485396" y="28640914"/>
                    <a:ext cx="1374949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05" name="Straight Connector 1204"/>
                  <p:cNvCxnSpPr/>
                  <p:nvPr/>
                </p:nvCxnSpPr>
                <p:spPr>
                  <a:xfrm rot="5400000">
                    <a:off x="21356452" y="26732248"/>
                    <a:ext cx="678219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06" name="Straight Connector 1205"/>
                  <p:cNvCxnSpPr/>
                  <p:nvPr/>
                </p:nvCxnSpPr>
                <p:spPr>
                  <a:xfrm rot="5400000" flipV="1">
                    <a:off x="21741564" y="27008723"/>
                    <a:ext cx="45501" cy="147611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07" name="Straight Connector 1206"/>
                  <p:cNvCxnSpPr/>
                  <p:nvPr/>
                </p:nvCxnSpPr>
                <p:spPr>
                  <a:xfrm rot="5400000">
                    <a:off x="21676243" y="27027433"/>
                    <a:ext cx="76732" cy="233891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2" name="Straight Connector 261"/>
                  <p:cNvCxnSpPr/>
                  <p:nvPr/>
                </p:nvCxnSpPr>
                <p:spPr>
                  <a:xfrm rot="5400000" flipH="1">
                    <a:off x="21448890" y="27711539"/>
                    <a:ext cx="494026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200" name="Straight Connector 1199"/>
                <p:cNvCxnSpPr/>
                <p:nvPr/>
              </p:nvCxnSpPr>
              <p:spPr>
                <a:xfrm flipV="1">
                  <a:off x="19065764" y="27989693"/>
                  <a:ext cx="76732" cy="233891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1" name="Straight Connector 1200"/>
                <p:cNvCxnSpPr/>
                <p:nvPr/>
              </p:nvCxnSpPr>
              <p:spPr>
                <a:xfrm>
                  <a:off x="19142457" y="28003435"/>
                  <a:ext cx="76732" cy="233891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2" name="Straight Connector 1201"/>
                <p:cNvCxnSpPr/>
                <p:nvPr/>
              </p:nvCxnSpPr>
              <p:spPr>
                <a:xfrm flipV="1">
                  <a:off x="19216414" y="27996258"/>
                  <a:ext cx="76732" cy="233891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3" name="Straight Connector 1202"/>
                <p:cNvCxnSpPr/>
                <p:nvPr/>
              </p:nvCxnSpPr>
              <p:spPr>
                <a:xfrm>
                  <a:off x="19291657" y="28003435"/>
                  <a:ext cx="57899" cy="139521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15" name="Group 1214"/>
              <p:cNvGrpSpPr/>
              <p:nvPr/>
            </p:nvGrpSpPr>
            <p:grpSpPr>
              <a:xfrm rot="16200000">
                <a:off x="23903997" y="25629884"/>
                <a:ext cx="1679591" cy="247633"/>
                <a:chOff x="18544258" y="27989693"/>
                <a:chExt cx="1679591" cy="247633"/>
              </a:xfrm>
            </p:grpSpPr>
            <p:grpSp>
              <p:nvGrpSpPr>
                <p:cNvPr id="1216" name="Group 1215"/>
                <p:cNvGrpSpPr/>
                <p:nvPr/>
              </p:nvGrpSpPr>
              <p:grpSpPr>
                <a:xfrm rot="16200000">
                  <a:off x="19263825" y="27274896"/>
                  <a:ext cx="240457" cy="1679591"/>
                  <a:chOff x="21597663" y="26659224"/>
                  <a:chExt cx="240457" cy="1679591"/>
                </a:xfrm>
              </p:grpSpPr>
              <p:cxnSp>
                <p:nvCxnSpPr>
                  <p:cNvPr id="1221" name="Straight Connector 1220"/>
                  <p:cNvCxnSpPr/>
                  <p:nvPr/>
                </p:nvCxnSpPr>
                <p:spPr>
                  <a:xfrm rot="10800000">
                    <a:off x="21696550" y="27450788"/>
                    <a:ext cx="0" cy="888027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22" name="Straight Connector 1221"/>
                  <p:cNvCxnSpPr/>
                  <p:nvPr/>
                </p:nvCxnSpPr>
                <p:spPr>
                  <a:xfrm rot="5400000">
                    <a:off x="21490808" y="26864964"/>
                    <a:ext cx="411480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23" name="Straight Connector 1222"/>
                  <p:cNvCxnSpPr/>
                  <p:nvPr/>
                </p:nvCxnSpPr>
                <p:spPr>
                  <a:xfrm rot="5400000" flipV="1">
                    <a:off x="21741564" y="27008723"/>
                    <a:ext cx="45501" cy="147611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24" name="Straight Connector 1223"/>
                  <p:cNvCxnSpPr/>
                  <p:nvPr/>
                </p:nvCxnSpPr>
                <p:spPr>
                  <a:xfrm rot="5400000">
                    <a:off x="21676243" y="27027433"/>
                    <a:ext cx="76732" cy="233891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217" name="Straight Connector 1216"/>
                <p:cNvCxnSpPr/>
                <p:nvPr/>
              </p:nvCxnSpPr>
              <p:spPr>
                <a:xfrm flipV="1">
                  <a:off x="19065764" y="27989693"/>
                  <a:ext cx="76732" cy="233891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8" name="Straight Connector 1217"/>
                <p:cNvCxnSpPr/>
                <p:nvPr/>
              </p:nvCxnSpPr>
              <p:spPr>
                <a:xfrm>
                  <a:off x="19142457" y="28003435"/>
                  <a:ext cx="76732" cy="233891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9" name="Straight Connector 1218"/>
                <p:cNvCxnSpPr/>
                <p:nvPr/>
              </p:nvCxnSpPr>
              <p:spPr>
                <a:xfrm flipV="1">
                  <a:off x="19216414" y="27996258"/>
                  <a:ext cx="76732" cy="233891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0" name="Straight Connector 1219"/>
                <p:cNvCxnSpPr/>
                <p:nvPr/>
              </p:nvCxnSpPr>
              <p:spPr>
                <a:xfrm>
                  <a:off x="19291657" y="28003435"/>
                  <a:ext cx="57899" cy="139521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2" name="Group 51"/>
            <p:cNvGrpSpPr/>
            <p:nvPr/>
          </p:nvGrpSpPr>
          <p:grpSpPr>
            <a:xfrm>
              <a:off x="18730689" y="27607959"/>
              <a:ext cx="11862672" cy="5436550"/>
              <a:chOff x="18729108" y="27593242"/>
              <a:chExt cx="13708003" cy="5945897"/>
            </a:xfrm>
          </p:grpSpPr>
          <p:sp>
            <p:nvSpPr>
              <p:cNvPr id="13" name="Trapezoid 12"/>
              <p:cNvSpPr/>
              <p:nvPr/>
            </p:nvSpPr>
            <p:spPr>
              <a:xfrm rot="5400000">
                <a:off x="25914979" y="30255195"/>
                <a:ext cx="2134939" cy="456980"/>
              </a:xfrm>
              <a:prstGeom prst="trapezoid">
                <a:avLst>
                  <a:gd name="adj" fmla="val 136165"/>
                </a:avLst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cxnSp>
            <p:nvCxnSpPr>
              <p:cNvPr id="314" name="Straight Connector 313"/>
              <p:cNvCxnSpPr/>
              <p:nvPr/>
            </p:nvCxnSpPr>
            <p:spPr>
              <a:xfrm>
                <a:off x="25361750" y="31339588"/>
                <a:ext cx="1378357" cy="471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5" name="Straight Connector 314"/>
              <p:cNvCxnSpPr/>
              <p:nvPr/>
            </p:nvCxnSpPr>
            <p:spPr>
              <a:xfrm rot="10800000" flipV="1">
                <a:off x="25377863" y="31350511"/>
                <a:ext cx="1231" cy="100584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6" name="TextBox 315"/>
              <p:cNvSpPr txBox="1"/>
              <p:nvPr/>
            </p:nvSpPr>
            <p:spPr>
              <a:xfrm rot="16200000">
                <a:off x="26186848" y="29862138"/>
                <a:ext cx="1566390" cy="4290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MUX</a:t>
                </a:r>
              </a:p>
            </p:txBody>
          </p:sp>
          <p:cxnSp>
            <p:nvCxnSpPr>
              <p:cNvPr id="317" name="Straight Connector 316"/>
              <p:cNvCxnSpPr/>
              <p:nvPr/>
            </p:nvCxnSpPr>
            <p:spPr>
              <a:xfrm flipV="1">
                <a:off x="27210939" y="30456235"/>
                <a:ext cx="27432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Group 47"/>
              <p:cNvGrpSpPr/>
              <p:nvPr/>
            </p:nvGrpSpPr>
            <p:grpSpPr>
              <a:xfrm>
                <a:off x="18729108" y="27593242"/>
                <a:ext cx="13708003" cy="5945897"/>
                <a:chOff x="18729108" y="27593242"/>
                <a:chExt cx="13708003" cy="5945897"/>
              </a:xfrm>
            </p:grpSpPr>
            <p:grpSp>
              <p:nvGrpSpPr>
                <p:cNvPr id="46" name="Group 45"/>
                <p:cNvGrpSpPr/>
                <p:nvPr/>
              </p:nvGrpSpPr>
              <p:grpSpPr>
                <a:xfrm>
                  <a:off x="18729108" y="27593242"/>
                  <a:ext cx="13708003" cy="5945897"/>
                  <a:chOff x="18729108" y="27593242"/>
                  <a:chExt cx="13708003" cy="5945897"/>
                </a:xfrm>
              </p:grpSpPr>
              <p:grpSp>
                <p:nvGrpSpPr>
                  <p:cNvPr id="1197" name="Group 1196"/>
                  <p:cNvGrpSpPr/>
                  <p:nvPr/>
                </p:nvGrpSpPr>
                <p:grpSpPr>
                  <a:xfrm>
                    <a:off x="18729108" y="27593242"/>
                    <a:ext cx="13708003" cy="5945897"/>
                    <a:chOff x="18851352" y="25506556"/>
                    <a:chExt cx="12130622" cy="7132535"/>
                  </a:xfrm>
                </p:grpSpPr>
                <p:grpSp>
                  <p:nvGrpSpPr>
                    <p:cNvPr id="1184" name="Group 1183"/>
                    <p:cNvGrpSpPr/>
                    <p:nvPr/>
                  </p:nvGrpSpPr>
                  <p:grpSpPr>
                    <a:xfrm>
                      <a:off x="18851352" y="25506556"/>
                      <a:ext cx="12130622" cy="7132535"/>
                      <a:chOff x="18851352" y="25506556"/>
                      <a:chExt cx="12130622" cy="7132535"/>
                    </a:xfrm>
                  </p:grpSpPr>
                  <p:grpSp>
                    <p:nvGrpSpPr>
                      <p:cNvPr id="1133" name="Group 1132"/>
                      <p:cNvGrpSpPr/>
                      <p:nvPr/>
                    </p:nvGrpSpPr>
                    <p:grpSpPr>
                      <a:xfrm rot="5400000">
                        <a:off x="20975255" y="28449298"/>
                        <a:ext cx="2306314" cy="247633"/>
                        <a:chOff x="18035345" y="27989693"/>
                        <a:chExt cx="2306314" cy="247633"/>
                      </a:xfrm>
                    </p:grpSpPr>
                    <p:grpSp>
                      <p:nvGrpSpPr>
                        <p:cNvPr id="1134" name="Group 1133"/>
                        <p:cNvGrpSpPr/>
                        <p:nvPr/>
                      </p:nvGrpSpPr>
                      <p:grpSpPr>
                        <a:xfrm rot="16200000">
                          <a:off x="19068273" y="26961529"/>
                          <a:ext cx="240457" cy="2306314"/>
                          <a:chOff x="21597663" y="26150316"/>
                          <a:chExt cx="240457" cy="2306314"/>
                        </a:xfrm>
                      </p:grpSpPr>
                      <p:cxnSp>
                        <p:nvCxnSpPr>
                          <p:cNvPr id="1139" name="Straight Connector 1138"/>
                          <p:cNvCxnSpPr/>
                          <p:nvPr/>
                        </p:nvCxnSpPr>
                        <p:spPr>
                          <a:xfrm rot="5400000" flipH="1" flipV="1">
                            <a:off x="21193115" y="27953199"/>
                            <a:ext cx="1005840" cy="1022"/>
                          </a:xfrm>
                          <a:prstGeom prst="line">
                            <a:avLst/>
                          </a:prstGeom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1140" name="Straight Connector 1139"/>
                          <p:cNvCxnSpPr/>
                          <p:nvPr/>
                        </p:nvCxnSpPr>
                        <p:spPr>
                          <a:xfrm rot="5400000">
                            <a:off x="21236123" y="26607516"/>
                            <a:ext cx="914400" cy="0"/>
                          </a:xfrm>
                          <a:prstGeom prst="line">
                            <a:avLst/>
                          </a:prstGeom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1141" name="Straight Connector 1140"/>
                          <p:cNvCxnSpPr/>
                          <p:nvPr/>
                        </p:nvCxnSpPr>
                        <p:spPr>
                          <a:xfrm rot="5400000" flipV="1">
                            <a:off x="21741564" y="27008723"/>
                            <a:ext cx="45501" cy="147611"/>
                          </a:xfrm>
                          <a:prstGeom prst="line">
                            <a:avLst/>
                          </a:prstGeom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1142" name="Straight Connector 1141"/>
                          <p:cNvCxnSpPr/>
                          <p:nvPr/>
                        </p:nvCxnSpPr>
                        <p:spPr>
                          <a:xfrm rot="5400000">
                            <a:off x="21676243" y="27027433"/>
                            <a:ext cx="76732" cy="233891"/>
                          </a:xfrm>
                          <a:prstGeom prst="line">
                            <a:avLst/>
                          </a:prstGeom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cxnSp>
                      <p:nvCxnSpPr>
                        <p:cNvPr id="1135" name="Straight Connector 1134"/>
                        <p:cNvCxnSpPr/>
                        <p:nvPr/>
                      </p:nvCxnSpPr>
                      <p:spPr>
                        <a:xfrm flipV="1">
                          <a:off x="19065764" y="27989693"/>
                          <a:ext cx="76732" cy="233891"/>
                        </a:xfrm>
                        <a:prstGeom prst="line">
                          <a:avLst/>
                        </a:prstGeom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136" name="Straight Connector 1135"/>
                        <p:cNvCxnSpPr/>
                        <p:nvPr/>
                      </p:nvCxnSpPr>
                      <p:spPr>
                        <a:xfrm>
                          <a:off x="19142457" y="28003435"/>
                          <a:ext cx="76732" cy="233891"/>
                        </a:xfrm>
                        <a:prstGeom prst="line">
                          <a:avLst/>
                        </a:prstGeom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137" name="Straight Connector 1136"/>
                        <p:cNvCxnSpPr/>
                        <p:nvPr/>
                      </p:nvCxnSpPr>
                      <p:spPr>
                        <a:xfrm flipV="1">
                          <a:off x="19216414" y="27996258"/>
                          <a:ext cx="76732" cy="233891"/>
                        </a:xfrm>
                        <a:prstGeom prst="line">
                          <a:avLst/>
                        </a:prstGeom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138" name="Straight Connector 1137"/>
                        <p:cNvCxnSpPr/>
                        <p:nvPr/>
                      </p:nvCxnSpPr>
                      <p:spPr>
                        <a:xfrm>
                          <a:off x="19291657" y="28003435"/>
                          <a:ext cx="57899" cy="139521"/>
                        </a:xfrm>
                        <a:prstGeom prst="line">
                          <a:avLst/>
                        </a:prstGeom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  <p:grpSp>
                    <p:nvGrpSpPr>
                      <p:cNvPr id="1145" name="Group 1144"/>
                      <p:cNvGrpSpPr/>
                      <p:nvPr/>
                    </p:nvGrpSpPr>
                    <p:grpSpPr>
                      <a:xfrm rot="16200000">
                        <a:off x="21489095" y="26726549"/>
                        <a:ext cx="1168251" cy="247633"/>
                        <a:chOff x="18944808" y="27989693"/>
                        <a:chExt cx="1168251" cy="247633"/>
                      </a:xfrm>
                    </p:grpSpPr>
                    <p:grpSp>
                      <p:nvGrpSpPr>
                        <p:cNvPr id="1146" name="Group 1145"/>
                        <p:cNvGrpSpPr/>
                        <p:nvPr/>
                      </p:nvGrpSpPr>
                      <p:grpSpPr>
                        <a:xfrm rot="16200000">
                          <a:off x="19408705" y="27530562"/>
                          <a:ext cx="240457" cy="1168251"/>
                          <a:chOff x="21597663" y="27059778"/>
                          <a:chExt cx="240457" cy="1168251"/>
                        </a:xfrm>
                      </p:grpSpPr>
                      <p:cxnSp>
                        <p:nvCxnSpPr>
                          <p:cNvPr id="1151" name="Straight Connector 1150"/>
                          <p:cNvCxnSpPr/>
                          <p:nvPr/>
                        </p:nvCxnSpPr>
                        <p:spPr>
                          <a:xfrm rot="5400000" flipH="1" flipV="1">
                            <a:off x="21307417" y="27838898"/>
                            <a:ext cx="777240" cy="1022"/>
                          </a:xfrm>
                          <a:prstGeom prst="line">
                            <a:avLst/>
                          </a:prstGeom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1153" name="Straight Connector 1152"/>
                          <p:cNvCxnSpPr/>
                          <p:nvPr/>
                        </p:nvCxnSpPr>
                        <p:spPr>
                          <a:xfrm rot="5400000" flipV="1">
                            <a:off x="21741564" y="27008723"/>
                            <a:ext cx="45501" cy="147611"/>
                          </a:xfrm>
                          <a:prstGeom prst="line">
                            <a:avLst/>
                          </a:prstGeom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1154" name="Straight Connector 1153"/>
                          <p:cNvCxnSpPr/>
                          <p:nvPr/>
                        </p:nvCxnSpPr>
                        <p:spPr>
                          <a:xfrm rot="5400000">
                            <a:off x="21676243" y="27027433"/>
                            <a:ext cx="76732" cy="233891"/>
                          </a:xfrm>
                          <a:prstGeom prst="line">
                            <a:avLst/>
                          </a:prstGeom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cxnSp>
                      <p:nvCxnSpPr>
                        <p:cNvPr id="1147" name="Straight Connector 1146"/>
                        <p:cNvCxnSpPr/>
                        <p:nvPr/>
                      </p:nvCxnSpPr>
                      <p:spPr>
                        <a:xfrm flipV="1">
                          <a:off x="19065764" y="27989693"/>
                          <a:ext cx="76732" cy="233891"/>
                        </a:xfrm>
                        <a:prstGeom prst="line">
                          <a:avLst/>
                        </a:prstGeom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148" name="Straight Connector 1147"/>
                        <p:cNvCxnSpPr/>
                        <p:nvPr/>
                      </p:nvCxnSpPr>
                      <p:spPr>
                        <a:xfrm>
                          <a:off x="19142457" y="28003435"/>
                          <a:ext cx="76732" cy="233891"/>
                        </a:xfrm>
                        <a:prstGeom prst="line">
                          <a:avLst/>
                        </a:prstGeom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149" name="Straight Connector 1148"/>
                        <p:cNvCxnSpPr/>
                        <p:nvPr/>
                      </p:nvCxnSpPr>
                      <p:spPr>
                        <a:xfrm flipV="1">
                          <a:off x="19216414" y="27996258"/>
                          <a:ext cx="76732" cy="233891"/>
                        </a:xfrm>
                        <a:prstGeom prst="line">
                          <a:avLst/>
                        </a:prstGeom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150" name="Straight Connector 1149"/>
                        <p:cNvCxnSpPr/>
                        <p:nvPr/>
                      </p:nvCxnSpPr>
                      <p:spPr>
                        <a:xfrm>
                          <a:off x="19291657" y="28003435"/>
                          <a:ext cx="57899" cy="139521"/>
                        </a:xfrm>
                        <a:prstGeom prst="line">
                          <a:avLst/>
                        </a:prstGeom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  <p:grpSp>
                    <p:nvGrpSpPr>
                      <p:cNvPr id="600" name="Group 599"/>
                      <p:cNvGrpSpPr/>
                      <p:nvPr/>
                    </p:nvGrpSpPr>
                    <p:grpSpPr>
                      <a:xfrm>
                        <a:off x="18851352" y="25506556"/>
                        <a:ext cx="12130622" cy="7132535"/>
                        <a:chOff x="17958754" y="23209596"/>
                        <a:chExt cx="12403175" cy="5865975"/>
                      </a:xfrm>
                    </p:grpSpPr>
                    <p:grpSp>
                      <p:nvGrpSpPr>
                        <p:cNvPr id="586" name="Group 585"/>
                        <p:cNvGrpSpPr/>
                        <p:nvPr/>
                      </p:nvGrpSpPr>
                      <p:grpSpPr>
                        <a:xfrm>
                          <a:off x="17958754" y="23209596"/>
                          <a:ext cx="9724790" cy="5865975"/>
                          <a:chOff x="17958754" y="23209596"/>
                          <a:chExt cx="9724790" cy="5865975"/>
                        </a:xfrm>
                      </p:grpSpPr>
                      <p:sp>
                        <p:nvSpPr>
                          <p:cNvPr id="562" name="TextBox 561"/>
                          <p:cNvSpPr txBox="1"/>
                          <p:nvPr/>
                        </p:nvSpPr>
                        <p:spPr>
                          <a:xfrm>
                            <a:off x="23824291" y="24603993"/>
                            <a:ext cx="507685" cy="447705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3200" dirty="0"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a:t>R</a:t>
                            </a:r>
                            <a:r>
                              <a:rPr lang="en-US" sz="3200" baseline="-25000" dirty="0"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a:t>2</a:t>
                            </a:r>
                            <a:endParaRPr lang="en-US" sz="3200" dirty="0">
                              <a:latin typeface="Arial" panose="020B0604020202020204" pitchFamily="34" charset="0"/>
                              <a:cs typeface="Arial" panose="020B060402020202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63" name="TextBox 562"/>
                          <p:cNvSpPr txBox="1"/>
                          <p:nvPr/>
                        </p:nvSpPr>
                        <p:spPr>
                          <a:xfrm>
                            <a:off x="21218205" y="28138097"/>
                            <a:ext cx="683038" cy="447705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3200" dirty="0"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a:t>10K</a:t>
                            </a:r>
                          </a:p>
                        </p:txBody>
                      </p:sp>
                      <p:grpSp>
                        <p:nvGrpSpPr>
                          <p:cNvPr id="585" name="Group 584"/>
                          <p:cNvGrpSpPr/>
                          <p:nvPr/>
                        </p:nvGrpSpPr>
                        <p:grpSpPr>
                          <a:xfrm>
                            <a:off x="17958754" y="23209596"/>
                            <a:ext cx="9724790" cy="5865975"/>
                            <a:chOff x="17958754" y="23209596"/>
                            <a:chExt cx="9724790" cy="5865975"/>
                          </a:xfrm>
                        </p:grpSpPr>
                        <p:cxnSp>
                          <p:nvCxnSpPr>
                            <p:cNvPr id="567" name="Straight Connector 566"/>
                            <p:cNvCxnSpPr/>
                            <p:nvPr/>
                          </p:nvCxnSpPr>
                          <p:spPr>
                            <a:xfrm rot="5400000" flipV="1">
                              <a:off x="22341718" y="28165388"/>
                              <a:ext cx="1040" cy="201168"/>
                            </a:xfrm>
                            <a:prstGeom prst="line">
                              <a:avLst/>
                            </a:prstGeom>
                            <a:ln w="28575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568" name="Straight Connector 567"/>
                            <p:cNvCxnSpPr/>
                            <p:nvPr/>
                          </p:nvCxnSpPr>
                          <p:spPr>
                            <a:xfrm rot="5400000" flipV="1">
                              <a:off x="23105762" y="27911722"/>
                              <a:ext cx="1040" cy="1737360"/>
                            </a:xfrm>
                            <a:prstGeom prst="line">
                              <a:avLst/>
                            </a:prstGeom>
                            <a:ln w="28575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570" name="Straight Connector 569"/>
                            <p:cNvCxnSpPr/>
                            <p:nvPr/>
                          </p:nvCxnSpPr>
                          <p:spPr>
                            <a:xfrm flipV="1">
                              <a:off x="23612398" y="27844756"/>
                              <a:ext cx="352833" cy="520"/>
                            </a:xfrm>
                            <a:prstGeom prst="line">
                              <a:avLst/>
                            </a:prstGeom>
                            <a:ln w="28575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grpSp>
                          <p:nvGrpSpPr>
                            <p:cNvPr id="584" name="Group 583"/>
                            <p:cNvGrpSpPr/>
                            <p:nvPr/>
                          </p:nvGrpSpPr>
                          <p:grpSpPr>
                            <a:xfrm>
                              <a:off x="17958754" y="23209596"/>
                              <a:ext cx="9724790" cy="5865975"/>
                              <a:chOff x="17958754" y="23209596"/>
                              <a:chExt cx="9724790" cy="5865975"/>
                            </a:xfrm>
                          </p:grpSpPr>
                          <p:grpSp>
                            <p:nvGrpSpPr>
                              <p:cNvPr id="357" name="Group 356"/>
                              <p:cNvGrpSpPr/>
                              <p:nvPr/>
                            </p:nvGrpSpPr>
                            <p:grpSpPr>
                              <a:xfrm>
                                <a:off x="25857574" y="25574966"/>
                                <a:ext cx="1825970" cy="918327"/>
                                <a:chOff x="26545012" y="30624824"/>
                                <a:chExt cx="2239037" cy="1286082"/>
                              </a:xfrm>
                            </p:grpSpPr>
                            <p:grpSp>
                              <p:nvGrpSpPr>
                                <p:cNvPr id="353" name="Group 352"/>
                                <p:cNvGrpSpPr/>
                                <p:nvPr/>
                              </p:nvGrpSpPr>
                              <p:grpSpPr>
                                <a:xfrm>
                                  <a:off x="26545012" y="30624824"/>
                                  <a:ext cx="2239037" cy="1286082"/>
                                  <a:chOff x="26545012" y="30608498"/>
                                  <a:chExt cx="2239037" cy="1266763"/>
                                </a:xfrm>
                              </p:grpSpPr>
                              <p:sp>
                                <p:nvSpPr>
                                  <p:cNvPr id="350" name="Isosceles Triangle 349"/>
                                  <p:cNvSpPr/>
                                  <p:nvPr/>
                                </p:nvSpPr>
                                <p:spPr>
                                  <a:xfrm rot="16200000">
                                    <a:off x="26203742" y="30973673"/>
                                    <a:ext cx="1218950" cy="536409"/>
                                  </a:xfrm>
                                  <a:prstGeom prst="triangle">
                                    <a:avLst/>
                                  </a:prstGeom>
                                  <a:solidFill>
                                    <a:schemeClr val="bg1"/>
                                  </a:solidFill>
                                  <a:ln w="28575">
                                    <a:solidFill>
                                      <a:schemeClr val="tx1"/>
                                    </a:solidFill>
                                  </a:ln>
                                </p:spPr>
                                <p:style>
                                  <a:lnRef idx="2">
                                    <a:schemeClr val="accent1">
                                      <a:shade val="50000"/>
                                    </a:schemeClr>
                                  </a:lnRef>
                                  <a:fillRef idx="1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lt1"/>
                                  </a:fontRef>
                                </p:style>
                                <p:txBody>
                                  <a:bodyPr rtlCol="0" anchor="ctr"/>
                                  <a:lstStyle/>
                                  <a:p>
                                    <a:pPr algn="ctr"/>
                                    <a:endParaRPr lang="en-CA"/>
                                  </a:p>
                                </p:txBody>
                              </p:sp>
                              <p:sp>
                                <p:nvSpPr>
                                  <p:cNvPr id="351" name="Rectangle 350"/>
                                  <p:cNvSpPr/>
                                  <p:nvPr/>
                                </p:nvSpPr>
                                <p:spPr>
                                  <a:xfrm>
                                    <a:off x="27106879" y="30608498"/>
                                    <a:ext cx="1677170" cy="1266763"/>
                                  </a:xfrm>
                                  <a:prstGeom prst="rect">
                                    <a:avLst/>
                                  </a:prstGeom>
                                  <a:solidFill>
                                    <a:schemeClr val="bg1"/>
                                  </a:solidFill>
                                  <a:ln w="28575">
                                    <a:solidFill>
                                      <a:schemeClr val="tx1"/>
                                    </a:solidFill>
                                  </a:ln>
                                </p:spPr>
                                <p:style>
                                  <a:lnRef idx="2">
                                    <a:schemeClr val="accent1">
                                      <a:shade val="50000"/>
                                    </a:schemeClr>
                                  </a:lnRef>
                                  <a:fillRef idx="1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lt1"/>
                                  </a:fontRef>
                                </p:style>
                                <p:txBody>
                                  <a:bodyPr rtlCol="0" anchor="ctr"/>
                                  <a:lstStyle/>
                                  <a:p>
                                    <a:pPr algn="ctr"/>
                                    <a:endParaRPr lang="en-CA"/>
                                  </a:p>
                                </p:txBody>
                              </p:sp>
                            </p:grpSp>
                            <p:cxnSp>
                              <p:nvCxnSpPr>
                                <p:cNvPr id="355" name="Straight Connector 354"/>
                                <p:cNvCxnSpPr/>
                                <p:nvPr/>
                              </p:nvCxnSpPr>
                              <p:spPr>
                                <a:xfrm flipV="1">
                                  <a:off x="27094643" y="30684958"/>
                                  <a:ext cx="0" cy="1166228"/>
                                </a:xfrm>
                                <a:prstGeom prst="line">
                                  <a:avLst/>
                                </a:prstGeom>
                                <a:ln w="57150">
                                  <a:solidFill>
                                    <a:schemeClr val="bg1"/>
                                  </a:solidFill>
                                </a:ln>
                              </p:spPr>
                              <p:style>
                                <a:lnRef idx="1">
                                  <a:schemeClr val="accent1"/>
                                </a:lnRef>
                                <a:fillRef idx="0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tx1"/>
                                </a:fontRef>
                              </p:style>
                            </p:cxnSp>
                          </p:grpSp>
                          <p:grpSp>
                            <p:nvGrpSpPr>
                              <p:cNvPr id="522" name="Group 521"/>
                              <p:cNvGrpSpPr/>
                              <p:nvPr/>
                            </p:nvGrpSpPr>
                            <p:grpSpPr>
                              <a:xfrm flipH="1">
                                <a:off x="18190160" y="23681162"/>
                                <a:ext cx="1014113" cy="306101"/>
                                <a:chOff x="26269126" y="29537419"/>
                                <a:chExt cx="2388363" cy="751623"/>
                              </a:xfrm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</p:grpSpPr>
                            <p:sp>
                              <p:nvSpPr>
                                <p:cNvPr id="524" name="Isosceles Triangle 523"/>
                                <p:cNvSpPr/>
                                <p:nvPr/>
                              </p:nvSpPr>
                              <p:spPr>
                                <a:xfrm rot="16200000">
                                  <a:off x="26160015" y="29646530"/>
                                  <a:ext cx="751622" cy="533400"/>
                                </a:xfrm>
                                <a:prstGeom prst="triangle">
                                  <a:avLst/>
                                </a:prstGeom>
                                <a:grpFill/>
                                <a:ln>
                                  <a:solidFill>
                                    <a:srgbClr val="767171"/>
                                  </a:solidFill>
                                </a:ln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tlCol="0" anchor="ctr"/>
                                <a:lstStyle/>
                                <a:p>
                                  <a:pPr algn="ctr"/>
                                  <a:endParaRPr lang="en-CA"/>
                                </a:p>
                              </p:txBody>
                            </p:sp>
                            <p:sp>
                              <p:nvSpPr>
                                <p:cNvPr id="525" name="Rectangle 524"/>
                                <p:cNvSpPr/>
                                <p:nvPr/>
                              </p:nvSpPr>
                              <p:spPr>
                                <a:xfrm>
                                  <a:off x="26801099" y="29537419"/>
                                  <a:ext cx="1856390" cy="751623"/>
                                </a:xfrm>
                                <a:prstGeom prst="rect">
                                  <a:avLst/>
                                </a:prstGeom>
                                <a:grpFill/>
                                <a:ln>
                                  <a:solidFill>
                                    <a:srgbClr val="767171"/>
                                  </a:solidFill>
                                </a:ln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tlCol="0" anchor="ctr"/>
                                <a:lstStyle/>
                                <a:p>
                                  <a:pPr algn="ctr"/>
                                  <a:endParaRPr lang="en-CA"/>
                                </a:p>
                              </p:txBody>
                            </p:sp>
                          </p:grpSp>
                          <p:grpSp>
                            <p:nvGrpSpPr>
                              <p:cNvPr id="527" name="Group 526"/>
                              <p:cNvGrpSpPr/>
                              <p:nvPr/>
                            </p:nvGrpSpPr>
                            <p:grpSpPr>
                              <a:xfrm flipH="1">
                                <a:off x="18076904" y="26537771"/>
                                <a:ext cx="1014112" cy="306101"/>
                                <a:chOff x="26269131" y="29537419"/>
                                <a:chExt cx="2388358" cy="751623"/>
                              </a:xfrm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</p:grpSpPr>
                            <p:sp>
                              <p:nvSpPr>
                                <p:cNvPr id="529" name="Isosceles Triangle 528"/>
                                <p:cNvSpPr/>
                                <p:nvPr/>
                              </p:nvSpPr>
                              <p:spPr>
                                <a:xfrm rot="16200000">
                                  <a:off x="26167102" y="29639449"/>
                                  <a:ext cx="736032" cy="531973"/>
                                </a:xfrm>
                                <a:prstGeom prst="triangle">
                                  <a:avLst/>
                                </a:prstGeom>
                                <a:grpFill/>
                                <a:ln>
                                  <a:solidFill>
                                    <a:srgbClr val="767171"/>
                                  </a:solidFill>
                                </a:ln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tlCol="0" anchor="ctr"/>
                                <a:lstStyle/>
                                <a:p>
                                  <a:pPr algn="ctr"/>
                                  <a:endParaRPr lang="en-CA"/>
                                </a:p>
                              </p:txBody>
                            </p:sp>
                            <p:sp>
                              <p:nvSpPr>
                                <p:cNvPr id="530" name="Rectangle 529"/>
                                <p:cNvSpPr/>
                                <p:nvPr/>
                              </p:nvSpPr>
                              <p:spPr>
                                <a:xfrm>
                                  <a:off x="26801099" y="29537419"/>
                                  <a:ext cx="1856390" cy="751623"/>
                                </a:xfrm>
                                <a:prstGeom prst="rect">
                                  <a:avLst/>
                                </a:prstGeom>
                                <a:grpFill/>
                                <a:ln>
                                  <a:solidFill>
                                    <a:srgbClr val="767171"/>
                                  </a:solidFill>
                                </a:ln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tlCol="0" anchor="ctr"/>
                                <a:lstStyle/>
                                <a:p>
                                  <a:pPr algn="ctr"/>
                                  <a:endParaRPr lang="en-CA"/>
                                </a:p>
                              </p:txBody>
                            </p:sp>
                          </p:grpSp>
                          <p:grpSp>
                            <p:nvGrpSpPr>
                              <p:cNvPr id="556" name="Group 555"/>
                              <p:cNvGrpSpPr/>
                              <p:nvPr/>
                            </p:nvGrpSpPr>
                            <p:grpSpPr>
                              <a:xfrm>
                                <a:off x="19077786" y="23587411"/>
                                <a:ext cx="5667749" cy="3346941"/>
                                <a:chOff x="19077786" y="23587411"/>
                                <a:chExt cx="5667749" cy="3346941"/>
                              </a:xfrm>
                            </p:grpSpPr>
                            <p:grpSp>
                              <p:nvGrpSpPr>
                                <p:cNvPr id="412" name="Group 411"/>
                                <p:cNvGrpSpPr/>
                                <p:nvPr/>
                              </p:nvGrpSpPr>
                              <p:grpSpPr>
                                <a:xfrm>
                                  <a:off x="19077786" y="23587411"/>
                                  <a:ext cx="5667749" cy="3346941"/>
                                  <a:chOff x="20986706" y="24212761"/>
                                  <a:chExt cx="5667749" cy="3346941"/>
                                </a:xfrm>
                              </p:grpSpPr>
                              <p:grpSp>
                                <p:nvGrpSpPr>
                                  <p:cNvPr id="406" name="Group 405"/>
                                  <p:cNvGrpSpPr/>
                                  <p:nvPr/>
                                </p:nvGrpSpPr>
                                <p:grpSpPr>
                                  <a:xfrm>
                                    <a:off x="20986706" y="24212761"/>
                                    <a:ext cx="5667749" cy="3346941"/>
                                    <a:chOff x="20986706" y="24212761"/>
                                    <a:chExt cx="5667749" cy="3346941"/>
                                  </a:xfrm>
                                </p:grpSpPr>
                                <p:grpSp>
                                  <p:nvGrpSpPr>
                                    <p:cNvPr id="396" name="Group 395"/>
                                    <p:cNvGrpSpPr/>
                                    <p:nvPr/>
                                  </p:nvGrpSpPr>
                                  <p:grpSpPr>
                                    <a:xfrm>
                                      <a:off x="20986706" y="24212761"/>
                                      <a:ext cx="5667749" cy="3346941"/>
                                      <a:chOff x="19127526" y="22981773"/>
                                      <a:chExt cx="5667749" cy="3346941"/>
                                    </a:xfrm>
                                  </p:grpSpPr>
                                  <p:grpSp>
                                    <p:nvGrpSpPr>
                                      <p:cNvPr id="368" name="Group 367"/>
                                      <p:cNvGrpSpPr/>
                                      <p:nvPr/>
                                    </p:nvGrpSpPr>
                                    <p:grpSpPr>
                                      <a:xfrm>
                                        <a:off x="19127526" y="22981773"/>
                                        <a:ext cx="5667749" cy="3346941"/>
                                        <a:chOff x="19127526" y="22993926"/>
                                        <a:chExt cx="5667749" cy="3346941"/>
                                      </a:xfrm>
                                    </p:grpSpPr>
                                    <p:grpSp>
                                      <p:nvGrpSpPr>
                                        <p:cNvPr id="307" name="Group 306"/>
                                        <p:cNvGrpSpPr/>
                                        <p:nvPr/>
                                      </p:nvGrpSpPr>
                                      <p:grpSpPr>
                                        <a:xfrm>
                                          <a:off x="19127526" y="22993926"/>
                                          <a:ext cx="5667749" cy="3346941"/>
                                          <a:chOff x="18890783" y="23832722"/>
                                          <a:chExt cx="4702013" cy="2328664"/>
                                        </a:xfrm>
                                      </p:grpSpPr>
                                      <p:grpSp>
                                        <p:nvGrpSpPr>
                                          <p:cNvPr id="218" name="Group 217"/>
                                          <p:cNvGrpSpPr/>
                                          <p:nvPr/>
                                        </p:nvGrpSpPr>
                                        <p:grpSpPr>
                                          <a:xfrm>
                                            <a:off x="21607096" y="24380564"/>
                                            <a:ext cx="1011853" cy="1196770"/>
                                            <a:chOff x="21803740" y="24372708"/>
                                            <a:chExt cx="718303" cy="836368"/>
                                          </a:xfrm>
                                        </p:grpSpPr>
                                        <p:sp>
                                          <p:nvSpPr>
                                            <p:cNvPr id="212" name="Isosceles Triangle 211"/>
                                            <p:cNvSpPr/>
                                            <p:nvPr/>
                                          </p:nvSpPr>
                                          <p:spPr>
                                            <a:xfrm rot="5400000">
                                              <a:off x="21760187" y="24437100"/>
                                              <a:ext cx="826248" cy="697464"/>
                                            </a:xfrm>
                                            <a:prstGeom prst="triangle">
                                              <a:avLst/>
                                            </a:prstGeom>
                                            <a:solidFill>
                                              <a:schemeClr val="bg1"/>
                                            </a:solidFill>
                                            <a:ln w="28575">
                                              <a:solidFill>
                                                <a:schemeClr val="tx1"/>
                                              </a:solidFill>
                                            </a:ln>
                                          </p:spPr>
                                          <p:style>
                                            <a:lnRef idx="2">
                                              <a:schemeClr val="accent1">
                                                <a:shade val="50000"/>
                                              </a:schemeClr>
                                            </a:lnRef>
                                            <a:fillRef idx="1">
                                              <a:schemeClr val="accent1"/>
                                            </a:fillRef>
                                            <a:effectRef idx="0">
                                              <a:schemeClr val="accent1"/>
                                            </a:effectRef>
                                            <a:fontRef idx="minor">
                                              <a:schemeClr val="lt1"/>
                                            </a:fontRef>
                                          </p:style>
                                          <p:txBody>
                      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                      <a:prstTxWarp prst="textNoShape">
                                                <a:avLst/>
                                              </a:prstTxWarp>
                                              <a:noAutofit/>
                                            </a:bodyPr>
                                            <a:lstStyle/>
                                            <a:p>
                                              <a:pPr algn="ctr"/>
                                              <a:endParaRPr lang="en-CA" sz="8985"/>
                                            </a:p>
                                          </p:txBody>
                                        </p:sp>
                                        <p:sp>
                                          <p:nvSpPr>
                                            <p:cNvPr id="213" name="TextBox 212"/>
                                            <p:cNvSpPr txBox="1"/>
                                            <p:nvPr/>
                                          </p:nvSpPr>
                                          <p:spPr>
                                            <a:xfrm>
                                              <a:off x="21803740" y="24380262"/>
                                              <a:ext cx="171592" cy="263519"/>
                                            </a:xfrm>
                                            <a:prstGeom prst="rect">
                                              <a:avLst/>
                                            </a:prstGeom>
                                            <a:noFill/>
                                          </p:spPr>
                                          <p:txBody>
                                            <a:bodyPr wrap="square" rtlCol="0">
                                              <a:spAutoFit/>
                                            </a:bodyPr>
                                            <a:lstStyle/>
                                            <a:p>
                                              <a:r>
                                                <a:rPr lang="en-US" sz="4000" b="1" dirty="0"/>
                                                <a:t>+</a:t>
                                              </a:r>
                                              <a:endParaRPr lang="en-CA" sz="4000" b="1" dirty="0"/>
                                            </a:p>
                                          </p:txBody>
                                        </p:sp>
                                        <p:sp>
                                          <p:nvSpPr>
                                            <p:cNvPr id="214" name="TextBox 213"/>
                                            <p:cNvSpPr txBox="1"/>
                                            <p:nvPr/>
                                          </p:nvSpPr>
                                          <p:spPr>
                                            <a:xfrm>
                                              <a:off x="21817665" y="24945557"/>
                                              <a:ext cx="143292" cy="263519"/>
                                            </a:xfrm>
                                            <a:prstGeom prst="rect">
                                              <a:avLst/>
                                            </a:prstGeom>
                                            <a:noFill/>
                                          </p:spPr>
                                          <p:txBody>
                                            <a:bodyPr wrap="square" rtlCol="0">
                                              <a:spAutoFit/>
                                            </a:bodyPr>
                                            <a:lstStyle/>
                                            <a:p>
                                              <a:r>
                                                <a:rPr lang="en-US" sz="4000" b="1" dirty="0"/>
                                                <a:t>-</a:t>
                                              </a:r>
                                              <a:endParaRPr lang="en-CA" sz="4000" b="1" dirty="0"/>
                                            </a:p>
                                          </p:txBody>
                                        </p:sp>
                                      </p:grpSp>
                                      <p:grpSp>
                                        <p:nvGrpSpPr>
                                          <p:cNvPr id="294" name="Group 293"/>
                                          <p:cNvGrpSpPr/>
                                          <p:nvPr/>
                                        </p:nvGrpSpPr>
                                        <p:grpSpPr>
                                          <a:xfrm rot="5400000">
                                            <a:off x="19346132" y="23478723"/>
                                            <a:ext cx="346559" cy="1054557"/>
                                            <a:chOff x="21317244" y="25303175"/>
                                            <a:chExt cx="346559" cy="1054557"/>
                                          </a:xfrm>
                                        </p:grpSpPr>
                                        <p:grpSp>
                                          <p:nvGrpSpPr>
                                            <p:cNvPr id="290" name="Group 289"/>
                                            <p:cNvGrpSpPr/>
                                            <p:nvPr/>
                                          </p:nvGrpSpPr>
                                          <p:grpSpPr>
                                            <a:xfrm rot="16200000">
                                              <a:off x="21078345" y="25772273"/>
                                              <a:ext cx="824358" cy="346559"/>
                                              <a:chOff x="19490498" y="24347804"/>
                                              <a:chExt cx="1090857" cy="412864"/>
                                            </a:xfrm>
                                          </p:grpSpPr>
                                          <p:cxnSp>
                                            <p:nvCxnSpPr>
                                              <p:cNvPr id="286" name="Straight Connector 285"/>
                                              <p:cNvCxnSpPr/>
                                              <p:nvPr/>
                                            </p:nvCxnSpPr>
                                            <p:spPr>
                                              <a:xfrm rot="5400000" flipV="1">
                                                <a:off x="19991901" y="24052318"/>
                                                <a:ext cx="1028" cy="1003834"/>
                                              </a:xfrm>
                                              <a:prstGeom prst="line">
                                                <a:avLst/>
                                              </a:prstGeom>
                                              <a:ln w="28575">
                                                <a:solidFill>
                                                  <a:schemeClr val="tx1"/>
                                                </a:solidFill>
                                              </a:ln>
                                            </p:spPr>
                                            <p:style>
                                              <a:lnRef idx="1">
                                                <a:schemeClr val="accent1"/>
                                              </a:lnRef>
                                              <a:fillRef idx="0">
                                                <a:schemeClr val="accent1"/>
                                              </a:fillRef>
                                              <a:effectRef idx="0">
                                                <a:schemeClr val="accent1"/>
                                              </a:effectRef>
                                              <a:fontRef idx="minor">
                                                <a:schemeClr val="tx1"/>
                                              </a:fontRef>
                                            </p:style>
                                          </p:cxnSp>
                                          <p:cxnSp>
                                            <p:nvCxnSpPr>
                                              <p:cNvPr id="287" name="Straight Connector 286"/>
                                              <p:cNvCxnSpPr/>
                                              <p:nvPr/>
                                            </p:nvCxnSpPr>
                                            <p:spPr>
                                              <a:xfrm rot="16200000">
                                                <a:off x="20288419" y="24554750"/>
                                                <a:ext cx="411836" cy="0"/>
                                              </a:xfrm>
                                              <a:prstGeom prst="line">
                                                <a:avLst/>
                                              </a:prstGeom>
                                              <a:ln w="28575">
                                                <a:solidFill>
                                                  <a:schemeClr val="tx1"/>
                                                </a:solidFill>
                                              </a:ln>
                                            </p:spPr>
                                            <p:style>
                                              <a:lnRef idx="1">
                                                <a:schemeClr val="accent1"/>
                                              </a:lnRef>
                                              <a:fillRef idx="0">
                                                <a:schemeClr val="accent1"/>
                                              </a:fillRef>
                                              <a:effectRef idx="0">
                                                <a:schemeClr val="accent1"/>
                                              </a:effectRef>
                                              <a:fontRef idx="minor">
                                                <a:schemeClr val="tx1"/>
                                              </a:fontRef>
                                            </p:style>
                                          </p:cxnSp>
                                          <p:cxnSp>
                                            <p:nvCxnSpPr>
                                              <p:cNvPr id="288" name="Straight Connector 287"/>
                                              <p:cNvCxnSpPr/>
                                              <p:nvPr/>
                                            </p:nvCxnSpPr>
                                            <p:spPr>
                                              <a:xfrm rot="16200000">
                                                <a:off x="20375437" y="24553722"/>
                                                <a:ext cx="411836" cy="0"/>
                                              </a:xfrm>
                                              <a:prstGeom prst="line">
                                                <a:avLst/>
                                              </a:prstGeom>
                                              <a:ln w="28575">
                                                <a:solidFill>
                                                  <a:schemeClr val="tx1"/>
                                                </a:solidFill>
                                              </a:ln>
                                            </p:spPr>
                                            <p:style>
                                              <a:lnRef idx="1">
                                                <a:schemeClr val="accent1"/>
                                              </a:lnRef>
                                              <a:fillRef idx="0">
                                                <a:schemeClr val="accent1"/>
                                              </a:fillRef>
                                              <a:effectRef idx="0">
                                                <a:schemeClr val="accent1"/>
                                              </a:effectRef>
                                              <a:fontRef idx="minor">
                                                <a:schemeClr val="tx1"/>
                                              </a:fontRef>
                                            </p:style>
                                          </p:cxnSp>
                                        </p:grpSp>
                                        <p:cxnSp>
                                          <p:nvCxnSpPr>
                                            <p:cNvPr id="293" name="Straight Connector 292"/>
                                            <p:cNvCxnSpPr/>
                                            <p:nvPr/>
                                          </p:nvCxnSpPr>
                                          <p:spPr>
                                            <a:xfrm flipV="1">
                                              <a:off x="21491286" y="25303175"/>
                                              <a:ext cx="863" cy="226729"/>
                                            </a:xfrm>
                                            <a:prstGeom prst="line">
                                              <a:avLst/>
                                            </a:prstGeom>
                                            <a:ln w="28575">
                                              <a:solidFill>
                                                <a:schemeClr val="tx1"/>
                                              </a:solidFill>
                                            </a:ln>
                                          </p:spPr>
                                          <p:style>
                                            <a:lnRef idx="1">
                                              <a:schemeClr val="accent1"/>
                                            </a:lnRef>
                                            <a:fillRef idx="0">
                                              <a:schemeClr val="accent1"/>
                                            </a:fillRef>
                                            <a:effectRef idx="0">
                                              <a:schemeClr val="accent1"/>
                                            </a:effectRef>
                                            <a:fontRef idx="minor">
                                              <a:schemeClr val="tx1"/>
                                            </a:fontRef>
                                          </p:style>
                                        </p:cxnSp>
                                      </p:grpSp>
                                      <p:grpSp>
                                        <p:nvGrpSpPr>
                                          <p:cNvPr id="295" name="Group 294"/>
                                          <p:cNvGrpSpPr/>
                                          <p:nvPr/>
                                        </p:nvGrpSpPr>
                                        <p:grpSpPr>
                                          <a:xfrm rot="5400000">
                                            <a:off x="19934856" y="24770754"/>
                                            <a:ext cx="346559" cy="2434706"/>
                                            <a:chOff x="21546441" y="23993232"/>
                                            <a:chExt cx="346559" cy="2434706"/>
                                          </a:xfrm>
                                        </p:grpSpPr>
                                        <p:grpSp>
                                          <p:nvGrpSpPr>
                                            <p:cNvPr id="296" name="Group 295"/>
                                            <p:cNvGrpSpPr/>
                                            <p:nvPr/>
                                          </p:nvGrpSpPr>
                                          <p:grpSpPr>
                                            <a:xfrm rot="16200000">
                                              <a:off x="21260959" y="25795896"/>
                                              <a:ext cx="917524" cy="346559"/>
                                              <a:chOff x="19397600" y="24620851"/>
                                              <a:chExt cx="1214142" cy="412864"/>
                                            </a:xfrm>
                                          </p:grpSpPr>
                                          <p:cxnSp>
                                            <p:nvCxnSpPr>
                                              <p:cNvPr id="298" name="Straight Connector 297"/>
                                              <p:cNvCxnSpPr/>
                                              <p:nvPr/>
                                            </p:nvCxnSpPr>
                                            <p:spPr>
                                              <a:xfrm flipV="1">
                                                <a:off x="19397600" y="24827562"/>
                                                <a:ext cx="1112573" cy="2930"/>
                                              </a:xfrm>
                                              <a:prstGeom prst="line">
                                                <a:avLst/>
                                              </a:prstGeom>
                                              <a:ln w="28575">
                                                <a:solidFill>
                                                  <a:schemeClr val="tx1"/>
                                                </a:solidFill>
                                              </a:ln>
                                            </p:spPr>
                                            <p:style>
                                              <a:lnRef idx="1">
                                                <a:schemeClr val="accent1"/>
                                              </a:lnRef>
                                              <a:fillRef idx="0">
                                                <a:schemeClr val="accent1"/>
                                              </a:fillRef>
                                              <a:effectRef idx="0">
                                                <a:schemeClr val="accent1"/>
                                              </a:effectRef>
                                              <a:fontRef idx="minor">
                                                <a:schemeClr val="tx1"/>
                                              </a:fontRef>
                                            </p:style>
                                          </p:cxnSp>
                                          <p:cxnSp>
                                            <p:nvCxnSpPr>
                                              <p:cNvPr id="299" name="Straight Connector 298"/>
                                              <p:cNvCxnSpPr/>
                                              <p:nvPr/>
                                            </p:nvCxnSpPr>
                                            <p:spPr>
                                              <a:xfrm rot="16200000">
                                                <a:off x="20318806" y="24827797"/>
                                                <a:ext cx="411836" cy="0"/>
                                              </a:xfrm>
                                              <a:prstGeom prst="line">
                                                <a:avLst/>
                                              </a:prstGeom>
                                              <a:ln w="28575">
                                                <a:solidFill>
                                                  <a:schemeClr val="tx1"/>
                                                </a:solidFill>
                                              </a:ln>
                                            </p:spPr>
                                            <p:style>
                                              <a:lnRef idx="1">
                                                <a:schemeClr val="accent1"/>
                                              </a:lnRef>
                                              <a:fillRef idx="0">
                                                <a:schemeClr val="accent1"/>
                                              </a:fillRef>
                                              <a:effectRef idx="0">
                                                <a:schemeClr val="accent1"/>
                                              </a:effectRef>
                                              <a:fontRef idx="minor">
                                                <a:schemeClr val="tx1"/>
                                              </a:fontRef>
                                            </p:style>
                                          </p:cxnSp>
                                          <p:cxnSp>
                                            <p:nvCxnSpPr>
                                              <p:cNvPr id="300" name="Straight Connector 299"/>
                                              <p:cNvCxnSpPr/>
                                              <p:nvPr/>
                                            </p:nvCxnSpPr>
                                            <p:spPr>
                                              <a:xfrm rot="16200000">
                                                <a:off x="20405824" y="24826769"/>
                                                <a:ext cx="411836" cy="0"/>
                                              </a:xfrm>
                                              <a:prstGeom prst="line">
                                                <a:avLst/>
                                              </a:prstGeom>
                                              <a:ln w="28575">
                                                <a:solidFill>
                                                  <a:schemeClr val="tx1"/>
                                                </a:solidFill>
                                              </a:ln>
                                            </p:spPr>
                                            <p:style>
                                              <a:lnRef idx="1">
                                                <a:schemeClr val="accent1"/>
                                              </a:lnRef>
                                              <a:fillRef idx="0">
                                                <a:schemeClr val="accent1"/>
                                              </a:fillRef>
                                              <a:effectRef idx="0">
                                                <a:schemeClr val="accent1"/>
                                              </a:effectRef>
                                              <a:fontRef idx="minor">
                                                <a:schemeClr val="tx1"/>
                                              </a:fontRef>
                                            </p:style>
                                          </p:cxnSp>
                                        </p:grpSp>
                                        <p:cxnSp>
                                          <p:nvCxnSpPr>
                                            <p:cNvPr id="297" name="Straight Connector 296"/>
                                            <p:cNvCxnSpPr/>
                                            <p:nvPr/>
                                          </p:nvCxnSpPr>
                                          <p:spPr>
                                            <a:xfrm rot="16200000">
                                              <a:off x="20962411" y="24749246"/>
                                              <a:ext cx="1517191" cy="5164"/>
                                            </a:xfrm>
                                            <a:prstGeom prst="line">
                                              <a:avLst/>
                                            </a:prstGeom>
                                            <a:ln w="28575">
                                              <a:solidFill>
                                                <a:schemeClr val="tx1"/>
                                              </a:solidFill>
                                            </a:ln>
                                          </p:spPr>
                                          <p:style>
                                            <a:lnRef idx="1">
                                              <a:schemeClr val="accent1"/>
                                            </a:lnRef>
                                            <a:fillRef idx="0">
                                              <a:schemeClr val="accent1"/>
                                            </a:fillRef>
                                            <a:effectRef idx="0">
                                              <a:schemeClr val="accent1"/>
                                            </a:effectRef>
                                            <a:fontRef idx="minor">
                                              <a:schemeClr val="tx1"/>
                                            </a:fontRef>
                                          </p:style>
                                        </p:cxnSp>
                                      </p:grpSp>
                                      <p:grpSp>
                                        <p:nvGrpSpPr>
                                          <p:cNvPr id="301" name="Group 300"/>
                                          <p:cNvGrpSpPr/>
                                          <p:nvPr/>
                                        </p:nvGrpSpPr>
                                        <p:grpSpPr>
                                          <a:xfrm rot="10800000">
                                            <a:off x="23246234" y="24976976"/>
                                            <a:ext cx="346562" cy="702806"/>
                                            <a:chOff x="21677830" y="25291031"/>
                                            <a:chExt cx="346562" cy="702806"/>
                                          </a:xfrm>
                                        </p:grpSpPr>
                                        <p:grpSp>
                                          <p:nvGrpSpPr>
                                            <p:cNvPr id="302" name="Group 301"/>
                                            <p:cNvGrpSpPr/>
                                            <p:nvPr/>
                                          </p:nvGrpSpPr>
                                          <p:grpSpPr>
                                            <a:xfrm rot="16200000">
                                              <a:off x="21621016" y="25590462"/>
                                              <a:ext cx="460189" cy="346562"/>
                                              <a:chOff x="19972126" y="24777409"/>
                                              <a:chExt cx="608962" cy="412868"/>
                                            </a:xfrm>
                                          </p:grpSpPr>
                                          <p:cxnSp>
                                            <p:nvCxnSpPr>
                                              <p:cNvPr id="304" name="Straight Connector 303"/>
                                              <p:cNvCxnSpPr/>
                                              <p:nvPr/>
                                            </p:nvCxnSpPr>
                                            <p:spPr>
                                              <a:xfrm rot="5400000" flipV="1">
                                                <a:off x="20232594" y="24722871"/>
                                                <a:ext cx="1028" cy="521964"/>
                                              </a:xfrm>
                                              <a:prstGeom prst="line">
                                                <a:avLst/>
                                              </a:prstGeom>
                                              <a:ln w="28575">
                                                <a:solidFill>
                                                  <a:schemeClr val="tx1"/>
                                                </a:solidFill>
                                              </a:ln>
                                            </p:spPr>
                                            <p:style>
                                              <a:lnRef idx="1">
                                                <a:schemeClr val="accent1"/>
                                              </a:lnRef>
                                              <a:fillRef idx="0">
                                                <a:schemeClr val="accent1"/>
                                              </a:fillRef>
                                              <a:effectRef idx="0">
                                                <a:schemeClr val="accent1"/>
                                              </a:effectRef>
                                              <a:fontRef idx="minor">
                                                <a:schemeClr val="tx1"/>
                                              </a:fontRef>
                                            </p:style>
                                          </p:cxnSp>
                                          <p:cxnSp>
                                            <p:nvCxnSpPr>
                                              <p:cNvPr id="305" name="Straight Connector 304"/>
                                              <p:cNvCxnSpPr/>
                                              <p:nvPr/>
                                            </p:nvCxnSpPr>
                                            <p:spPr>
                                              <a:xfrm rot="16200000">
                                                <a:off x="20288174" y="24984360"/>
                                                <a:ext cx="411835" cy="0"/>
                                              </a:xfrm>
                                              <a:prstGeom prst="line">
                                                <a:avLst/>
                                              </a:prstGeom>
                                              <a:ln w="28575">
                                                <a:solidFill>
                                                  <a:schemeClr val="tx1"/>
                                                </a:solidFill>
                                              </a:ln>
                                            </p:spPr>
                                            <p:style>
                                              <a:lnRef idx="1">
                                                <a:schemeClr val="accent1"/>
                                              </a:lnRef>
                                              <a:fillRef idx="0">
                                                <a:schemeClr val="accent1"/>
                                              </a:fillRef>
                                              <a:effectRef idx="0">
                                                <a:schemeClr val="accent1"/>
                                              </a:effectRef>
                                              <a:fontRef idx="minor">
                                                <a:schemeClr val="tx1"/>
                                              </a:fontRef>
                                            </p:style>
                                          </p:cxnSp>
                                          <p:cxnSp>
                                            <p:nvCxnSpPr>
                                              <p:cNvPr id="306" name="Straight Connector 305"/>
                                              <p:cNvCxnSpPr/>
                                              <p:nvPr/>
                                            </p:nvCxnSpPr>
                                            <p:spPr>
                                              <a:xfrm rot="16200000">
                                                <a:off x="20375170" y="24983327"/>
                                                <a:ext cx="411835" cy="0"/>
                                              </a:xfrm>
                                              <a:prstGeom prst="line">
                                                <a:avLst/>
                                              </a:prstGeom>
                                              <a:ln w="28575">
                                                <a:solidFill>
                                                  <a:schemeClr val="tx1"/>
                                                </a:solidFill>
                                              </a:ln>
                                            </p:spPr>
                                            <p:style>
                                              <a:lnRef idx="1">
                                                <a:schemeClr val="accent1"/>
                                              </a:lnRef>
                                              <a:fillRef idx="0">
                                                <a:schemeClr val="accent1"/>
                                              </a:fillRef>
                                              <a:effectRef idx="0">
                                                <a:schemeClr val="accent1"/>
                                              </a:effectRef>
                                              <a:fontRef idx="minor">
                                                <a:schemeClr val="tx1"/>
                                              </a:fontRef>
                                            </p:style>
                                          </p:cxnSp>
                                        </p:grpSp>
                                        <p:cxnSp>
                                          <p:nvCxnSpPr>
                                            <p:cNvPr id="303" name="Straight Connector 302"/>
                                            <p:cNvCxnSpPr/>
                                            <p:nvPr/>
                                          </p:nvCxnSpPr>
                                          <p:spPr>
                                            <a:xfrm flipV="1">
                                              <a:off x="21852784" y="25291031"/>
                                              <a:ext cx="863" cy="251150"/>
                                            </a:xfrm>
                                            <a:prstGeom prst="line">
                                              <a:avLst/>
                                            </a:prstGeom>
                                            <a:ln w="28575">
                                              <a:solidFill>
                                                <a:schemeClr val="tx1"/>
                                              </a:solidFill>
                                            </a:ln>
                                          </p:spPr>
                                          <p:style>
                                            <a:lnRef idx="1">
                                              <a:schemeClr val="accent1"/>
                                            </a:lnRef>
                                            <a:fillRef idx="0">
                                              <a:schemeClr val="accent1"/>
                                            </a:fillRef>
                                            <a:effectRef idx="0">
                                              <a:schemeClr val="accent1"/>
                                            </a:effectRef>
                                            <a:fontRef idx="minor">
                                              <a:schemeClr val="tx1"/>
                                            </a:fontRef>
                                          </p:style>
                                        </p:cxnSp>
                                      </p:grpSp>
                                    </p:grpSp>
                                    <p:cxnSp>
                                      <p:nvCxnSpPr>
                                        <p:cNvPr id="361" name="Straight Connector 360"/>
                                        <p:cNvCxnSpPr/>
                                        <p:nvPr/>
                                      </p:nvCxnSpPr>
                                      <p:spPr>
                                        <a:xfrm>
                                          <a:off x="20476676" y="23242946"/>
                                          <a:ext cx="1601558" cy="6969"/>
                                        </a:xfrm>
                                        <a:prstGeom prst="line">
                                          <a:avLst/>
                                        </a:prstGeom>
                                        <a:ln w="28575">
                                          <a:solidFill>
                                            <a:schemeClr val="tx1"/>
                                          </a:solidFill>
                                        </a:ln>
                                      </p:spPr>
                                      <p:style>
                                        <a:lnRef idx="1">
                                          <a:schemeClr val="accent1"/>
                                        </a:lnRef>
                                        <a:fillRef idx="0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tx1"/>
                                        </a:fontRef>
                                      </p:style>
                                    </p:cxnSp>
                                    <p:cxnSp>
                                      <p:nvCxnSpPr>
                                        <p:cNvPr id="362" name="Straight Connector 361"/>
                                        <p:cNvCxnSpPr/>
                                        <p:nvPr/>
                                      </p:nvCxnSpPr>
                                      <p:spPr>
                                        <a:xfrm>
                                          <a:off x="22067228" y="24058876"/>
                                          <a:ext cx="365760" cy="6414"/>
                                        </a:xfrm>
                                        <a:prstGeom prst="line">
                                          <a:avLst/>
                                        </a:prstGeom>
                                        <a:ln w="28575">
                                          <a:solidFill>
                                            <a:schemeClr val="tx1"/>
                                          </a:solidFill>
                                        </a:ln>
                                      </p:spPr>
                                      <p:style>
                                        <a:lnRef idx="1">
                                          <a:schemeClr val="accent1"/>
                                        </a:lnRef>
                                        <a:fillRef idx="0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tx1"/>
                                        </a:fontRef>
                                      </p:style>
                                    </p:cxnSp>
                                    <p:cxnSp>
                                      <p:nvCxnSpPr>
                                        <p:cNvPr id="363" name="Straight Connector 362"/>
                                        <p:cNvCxnSpPr/>
                                        <p:nvPr/>
                                      </p:nvCxnSpPr>
                                      <p:spPr>
                                        <a:xfrm rot="5400000">
                                          <a:off x="21663681" y="23650603"/>
                                          <a:ext cx="822960" cy="6414"/>
                                        </a:xfrm>
                                        <a:prstGeom prst="line">
                                          <a:avLst/>
                                        </a:prstGeom>
                                        <a:ln w="28575">
                                          <a:solidFill>
                                            <a:schemeClr val="tx1"/>
                                          </a:solidFill>
                                        </a:ln>
                                      </p:spPr>
                                      <p:style>
                                        <a:lnRef idx="1">
                                          <a:schemeClr val="accent1"/>
                                        </a:lnRef>
                                        <a:fillRef idx="0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tx1"/>
                                        </a:fontRef>
                                      </p:style>
                                    </p:cxnSp>
                                    <p:cxnSp>
                                      <p:nvCxnSpPr>
                                        <p:cNvPr id="365" name="Straight Connector 364"/>
                                        <p:cNvCxnSpPr/>
                                        <p:nvPr/>
                                      </p:nvCxnSpPr>
                                      <p:spPr>
                                        <a:xfrm>
                                          <a:off x="22055840" y="24312321"/>
                                          <a:ext cx="393192" cy="6414"/>
                                        </a:xfrm>
                                        <a:prstGeom prst="line">
                                          <a:avLst/>
                                        </a:prstGeom>
                                        <a:ln w="28575">
                                          <a:solidFill>
                                            <a:schemeClr val="tx1"/>
                                          </a:solidFill>
                                        </a:ln>
                                      </p:spPr>
                                      <p:style>
                                        <a:lnRef idx="1">
                                          <a:schemeClr val="accent1"/>
                                        </a:lnRef>
                                        <a:fillRef idx="0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tx1"/>
                                        </a:fontRef>
                                      </p:style>
                                    </p:cxnSp>
                                  </p:grpSp>
                                  <p:cxnSp>
                                    <p:nvCxnSpPr>
                                      <p:cNvPr id="373" name="Straight Connector 372"/>
                                      <p:cNvCxnSpPr/>
                                      <p:nvPr/>
                                    </p:nvCxnSpPr>
                                    <p:spPr>
                                      <a:xfrm>
                                        <a:off x="22049573" y="25053164"/>
                                        <a:ext cx="393192" cy="6414"/>
                                      </a:xfrm>
                                      <a:prstGeom prst="line">
                                        <a:avLst/>
                                      </a:prstGeom>
                                      <a:ln w="28575">
                                        <a:solidFill>
                                          <a:schemeClr val="tx1"/>
                                        </a:solidFill>
                                      </a:ln>
                                    </p:spPr>
                                    <p:style>
                                      <a:lnRef idx="1">
                                        <a:schemeClr val="accent1"/>
                                      </a:lnRef>
                                      <a:fillRef idx="0">
                                        <a:schemeClr val="accent1"/>
                                      </a:fillRef>
                                      <a:effectRef idx="0">
                                        <a:schemeClr val="accent1"/>
                                      </a:effectRef>
                                      <a:fontRef idx="minor">
                                        <a:schemeClr val="tx1"/>
                                      </a:fontRef>
                                    </p:style>
                                  </p:cxnSp>
                                  <p:cxnSp>
                                    <p:nvCxnSpPr>
                                      <p:cNvPr id="374" name="Straight Connector 373"/>
                                      <p:cNvCxnSpPr/>
                                      <p:nvPr/>
                                    </p:nvCxnSpPr>
                                    <p:spPr>
                                      <a:xfrm>
                                        <a:off x="22062159" y="25268782"/>
                                        <a:ext cx="365760" cy="6414"/>
                                      </a:xfrm>
                                      <a:prstGeom prst="line">
                                        <a:avLst/>
                                      </a:prstGeom>
                                      <a:ln w="28575">
                                        <a:solidFill>
                                          <a:schemeClr val="tx1"/>
                                        </a:solidFill>
                                      </a:ln>
                                    </p:spPr>
                                    <p:style>
                                      <a:lnRef idx="1">
                                        <a:schemeClr val="accent1"/>
                                      </a:lnRef>
                                      <a:fillRef idx="0">
                                        <a:schemeClr val="accent1"/>
                                      </a:fillRef>
                                      <a:effectRef idx="0">
                                        <a:schemeClr val="accent1"/>
                                      </a:effectRef>
                                      <a:fontRef idx="minor">
                                        <a:schemeClr val="tx1"/>
                                      </a:fontRef>
                                    </p:style>
                                  </p:cxnSp>
                                  <p:cxnSp>
                                    <p:nvCxnSpPr>
                                      <p:cNvPr id="375" name="Straight Connector 374"/>
                                      <p:cNvCxnSpPr/>
                                      <p:nvPr/>
                                    </p:nvCxnSpPr>
                                    <p:spPr>
                                      <a:xfrm rot="5400000">
                                        <a:off x="21650687" y="25666827"/>
                                        <a:ext cx="822960" cy="6414"/>
                                      </a:xfrm>
                                      <a:prstGeom prst="line">
                                        <a:avLst/>
                                      </a:prstGeom>
                                      <a:ln w="28575">
                                        <a:solidFill>
                                          <a:schemeClr val="tx1"/>
                                        </a:solidFill>
                                      </a:ln>
                                    </p:spPr>
                                    <p:style>
                                      <a:lnRef idx="1">
                                        <a:schemeClr val="accent1"/>
                                      </a:lnRef>
                                      <a:fillRef idx="0">
                                        <a:schemeClr val="accent1"/>
                                      </a:fillRef>
                                      <a:effectRef idx="0">
                                        <a:schemeClr val="accent1"/>
                                      </a:effectRef>
                                      <a:fontRef idx="minor">
                                        <a:schemeClr val="tx1"/>
                                      </a:fontRef>
                                    </p:style>
                                  </p:cxnSp>
                                </p:grpSp>
                                <p:sp>
                                  <p:nvSpPr>
                                    <p:cNvPr id="404" name="TextBox 403"/>
                                    <p:cNvSpPr txBox="1"/>
                                    <p:nvPr/>
                                  </p:nvSpPr>
                                  <p:spPr>
                                    <a:xfrm>
                                      <a:off x="21149275" y="25598452"/>
                                      <a:ext cx="1176377" cy="494832"/>
                                    </a:xfrm>
                                    <a:prstGeom prst="rect">
                                      <a:avLst/>
                                    </a:prstGeom>
                                    <a:noFill/>
                                  </p:spPr>
                                  <p:txBody>
                                    <a:bodyPr wrap="square" rtlCol="0">
                                      <a:spAutoFit/>
                                    </a:bodyPr>
                                    <a:lstStyle/>
                                    <a:p>
                                      <a:r>
                                        <a:rPr lang="en-US" sz="3600" dirty="0">
                                          <a:latin typeface="Arial" panose="020B0604020202020204" pitchFamily="34" charset="0"/>
                                          <a:cs typeface="Arial" panose="020B0604020202020204" pitchFamily="34" charset="0"/>
                                        </a:rPr>
                                        <a:t>VDD/2</a:t>
                                      </a:r>
                                      <a:r>
                                        <a:rPr lang="en-US" sz="2400" dirty="0">
                                          <a:latin typeface="Arial" panose="020B0604020202020204" pitchFamily="34" charset="0"/>
                                          <a:cs typeface="Arial" panose="020B0604020202020204" pitchFamily="34" charset="0"/>
                                        </a:rPr>
                                        <a:t> </a:t>
                                      </a:r>
                                    </a:p>
                                  </p:txBody>
                                </p:sp>
                                <p:sp>
                                  <p:nvSpPr>
                                    <p:cNvPr id="405" name="TextBox 404"/>
                                    <p:cNvSpPr txBox="1"/>
                                    <p:nvPr/>
                                  </p:nvSpPr>
                                  <p:spPr>
                                    <a:xfrm>
                                      <a:off x="21859261" y="24674484"/>
                                      <a:ext cx="701077" cy="730466"/>
                                    </a:xfrm>
                                    <a:prstGeom prst="rect">
                                      <a:avLst/>
                                    </a:prstGeom>
                                    <a:noFill/>
                                  </p:spPr>
                                  <p:txBody>
                                    <a:bodyPr wrap="square" rtlCol="0">
                                      <a:spAutoFit/>
                                    </a:bodyPr>
                                    <a:lstStyle/>
                                    <a:p>
                                      <a:r>
                                        <a:rPr lang="en-US" sz="3200" dirty="0">
                                          <a:latin typeface="Arial" panose="020B0604020202020204" pitchFamily="34" charset="0"/>
                                          <a:cs typeface="Arial" panose="020B0604020202020204" pitchFamily="34" charset="0"/>
                                        </a:rPr>
                                        <a:t>C</a:t>
                                      </a:r>
                                      <a:r>
                                        <a:rPr lang="en-US" sz="3200" baseline="-25000" dirty="0">
                                          <a:latin typeface="Arial" panose="020B0604020202020204" pitchFamily="34" charset="0"/>
                                          <a:cs typeface="Arial" panose="020B0604020202020204" pitchFamily="34" charset="0"/>
                                        </a:rPr>
                                        <a:t>1</a:t>
                                      </a:r>
                                      <a:endParaRPr lang="en-US" sz="3200" dirty="0">
                                        <a:latin typeface="Arial" panose="020B0604020202020204" pitchFamily="34" charset="0"/>
                                        <a:cs typeface="Arial" panose="020B0604020202020204" pitchFamily="34" charset="0"/>
                                      </a:endParaRPr>
                                    </a:p>
                                    <a:p>
                                      <a:endParaRPr lang="en-US" sz="2400" dirty="0">
                                        <a:latin typeface="Arial" panose="020B0604020202020204" pitchFamily="34" charset="0"/>
                                        <a:cs typeface="Arial" panose="020B0604020202020204" pitchFamily="34" charset="0"/>
                                      </a:endParaRPr>
                                    </a:p>
                                  </p:txBody>
                                </p:sp>
                              </p:grpSp>
                              <p:sp>
                                <p:nvSpPr>
                                  <p:cNvPr id="407" name="TextBox 406"/>
                                  <p:cNvSpPr txBox="1"/>
                                  <p:nvPr/>
                                </p:nvSpPr>
                                <p:spPr>
                                  <a:xfrm>
                                    <a:off x="21826048" y="26632295"/>
                                    <a:ext cx="507685" cy="447705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</p:spPr>
                                <p:txBody>
                                  <a:bodyPr wrap="square" rtlCol="0">
                                    <a:spAutoFit/>
                                  </a:bodyPr>
                                  <a:lstStyle/>
                                  <a:p>
                                    <a:r>
                                      <a:rPr lang="en-US" sz="3200" dirty="0">
                                        <a:latin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a:t>C</a:t>
                                    </a:r>
                                    <a:r>
                                      <a:rPr lang="en-US" sz="3200" baseline="-25000" dirty="0">
                                        <a:latin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a:t>1</a:t>
                                    </a:r>
                                    <a:endParaRPr lang="en-US" sz="2400" dirty="0">
                                      <a:latin typeface="Arial" panose="020B0604020202020204" pitchFamily="34" charset="0"/>
                                      <a:cs typeface="Arial" panose="020B0604020202020204" pitchFamily="34" charset="0"/>
                                    </a:endParaRPr>
                                  </a:p>
                                </p:txBody>
                              </p:sp>
                              <p:sp>
                                <p:nvSpPr>
                                  <p:cNvPr id="408" name="TextBox 407"/>
                                  <p:cNvSpPr txBox="1"/>
                                  <p:nvPr/>
                                </p:nvSpPr>
                                <p:spPr>
                                  <a:xfrm>
                                    <a:off x="22613027" y="25007068"/>
                                    <a:ext cx="507685" cy="447705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</p:spPr>
                                <p:txBody>
                                  <a:bodyPr wrap="square" rtlCol="0">
                                    <a:spAutoFit/>
                                  </a:bodyPr>
                                  <a:lstStyle/>
                                  <a:p>
                                    <a:r>
                                      <a:rPr lang="en-US" sz="3200" dirty="0">
                                        <a:latin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a:t>R</a:t>
                                    </a:r>
                                    <a:r>
                                      <a:rPr lang="en-US" sz="3200" baseline="-25000" dirty="0">
                                        <a:latin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a:t>1</a:t>
                                    </a:r>
                                    <a:endParaRPr lang="en-US" sz="3200" dirty="0">
                                      <a:latin typeface="Arial" panose="020B0604020202020204" pitchFamily="34" charset="0"/>
                                      <a:cs typeface="Arial" panose="020B0604020202020204" pitchFamily="34" charset="0"/>
                                    </a:endParaRPr>
                                  </a:p>
                                </p:txBody>
                              </p:sp>
                              <p:sp>
                                <p:nvSpPr>
                                  <p:cNvPr id="409" name="TextBox 408"/>
                                  <p:cNvSpPr txBox="1"/>
                                  <p:nvPr/>
                                </p:nvSpPr>
                                <p:spPr>
                                  <a:xfrm>
                                    <a:off x="22607865" y="26082068"/>
                                    <a:ext cx="507685" cy="447705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</p:spPr>
                                <p:txBody>
                                  <a:bodyPr wrap="square" rtlCol="0">
                                    <a:spAutoFit/>
                                  </a:bodyPr>
                                  <a:lstStyle/>
                                  <a:p>
                                    <a:r>
                                      <a:rPr lang="en-US" sz="3200" dirty="0">
                                        <a:latin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a:t>R</a:t>
                                    </a:r>
                                    <a:r>
                                      <a:rPr lang="en-US" sz="3200" baseline="-25000" dirty="0">
                                        <a:latin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a:t>1</a:t>
                                    </a:r>
                                    <a:endParaRPr lang="en-US" sz="3200" dirty="0">
                                      <a:latin typeface="Arial" panose="020B0604020202020204" pitchFamily="34" charset="0"/>
                                      <a:cs typeface="Arial" panose="020B0604020202020204" pitchFamily="34" charset="0"/>
                                    </a:endParaRPr>
                                  </a:p>
                                </p:txBody>
                              </p:sp>
                              <p:sp>
                                <p:nvSpPr>
                                  <p:cNvPr id="410" name="TextBox 409"/>
                                  <p:cNvSpPr txBox="1"/>
                                  <p:nvPr/>
                                </p:nvSpPr>
                                <p:spPr>
                                  <a:xfrm>
                                    <a:off x="23337519" y="25688660"/>
                                    <a:ext cx="617318" cy="447705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</p:spPr>
                                <p:txBody>
                                  <a:bodyPr wrap="square" rtlCol="0">
                                    <a:spAutoFit/>
                                  </a:bodyPr>
                                  <a:lstStyle/>
                                  <a:p>
                                    <a:r>
                                      <a:rPr lang="en-US" sz="3200" dirty="0">
                                        <a:latin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a:t>R</a:t>
                                    </a:r>
                                    <a:r>
                                      <a:rPr lang="en-US" sz="3200" baseline="-25000" dirty="0">
                                        <a:latin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a:t>G</a:t>
                                    </a:r>
                                    <a:endParaRPr lang="en-US" sz="3200" dirty="0">
                                      <a:latin typeface="Arial" panose="020B0604020202020204" pitchFamily="34" charset="0"/>
                                      <a:cs typeface="Arial" panose="020B0604020202020204" pitchFamily="34" charset="0"/>
                                    </a:endParaRPr>
                                  </a:p>
                                </p:txBody>
                              </p:sp>
                              <p:sp>
                                <p:nvSpPr>
                                  <p:cNvPr id="411" name="TextBox 410"/>
                                  <p:cNvSpPr txBox="1"/>
                                  <p:nvPr/>
                                </p:nvSpPr>
                                <p:spPr>
                                  <a:xfrm>
                                    <a:off x="25785006" y="26205724"/>
                                    <a:ext cx="507685" cy="447705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</p:spPr>
                                <p:txBody>
                                  <a:bodyPr wrap="square" rtlCol="0">
                                    <a:spAutoFit/>
                                  </a:bodyPr>
                                  <a:lstStyle/>
                                  <a:p>
                                    <a:r>
                                      <a:rPr lang="en-US" sz="3200" dirty="0">
                                        <a:latin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a:t>C</a:t>
                                    </a:r>
                                    <a:r>
                                      <a:rPr lang="en-US" sz="3200" baseline="-25000" dirty="0">
                                        <a:latin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a:t>2</a:t>
                                    </a:r>
                                    <a:endParaRPr lang="en-US" sz="3200" dirty="0">
                                      <a:latin typeface="Arial" panose="020B0604020202020204" pitchFamily="34" charset="0"/>
                                      <a:cs typeface="Arial" panose="020B0604020202020204" pitchFamily="34" charset="0"/>
                                    </a:endParaRPr>
                                  </a:p>
                                </p:txBody>
                              </p:sp>
                            </p:grpSp>
                            <p:grpSp>
                              <p:nvGrpSpPr>
                                <p:cNvPr id="541" name="Group 540"/>
                                <p:cNvGrpSpPr/>
                                <p:nvPr/>
                              </p:nvGrpSpPr>
                              <p:grpSpPr>
                                <a:xfrm>
                                  <a:off x="24327734" y="26239306"/>
                                  <a:ext cx="416698" cy="150376"/>
                                  <a:chOff x="23678053" y="24196314"/>
                                  <a:chExt cx="416698" cy="150376"/>
                                </a:xfrm>
                              </p:grpSpPr>
                              <p:cxnSp>
                                <p:nvCxnSpPr>
                                  <p:cNvPr id="542" name="Straight Connector 541"/>
                                  <p:cNvCxnSpPr/>
                                  <p:nvPr/>
                                </p:nvCxnSpPr>
                                <p:spPr>
                                  <a:xfrm>
                                    <a:off x="23678053" y="24196314"/>
                                    <a:ext cx="416698" cy="0"/>
                                  </a:xfrm>
                                  <a:prstGeom prst="line">
                                    <a:avLst/>
                                  </a:prstGeom>
                                  <a:ln w="28575">
                                    <a:solidFill>
                                      <a:schemeClr val="tx1"/>
                                    </a:solidFill>
                                  </a:ln>
                                </p:spPr>
                                <p:style>
                                  <a:lnRef idx="1">
                                    <a:schemeClr val="accent1"/>
                                  </a:lnRef>
                                  <a:fillRef idx="0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tx1"/>
                                  </a:fontRef>
                                </p:style>
                              </p:cxnSp>
                              <p:cxnSp>
                                <p:nvCxnSpPr>
                                  <p:cNvPr id="543" name="Straight Connector 542"/>
                                  <p:cNvCxnSpPr/>
                                  <p:nvPr/>
                                </p:nvCxnSpPr>
                                <p:spPr>
                                  <a:xfrm flipV="1">
                                    <a:off x="23768287" y="24271237"/>
                                    <a:ext cx="226549" cy="1218"/>
                                  </a:xfrm>
                                  <a:prstGeom prst="line">
                                    <a:avLst/>
                                  </a:prstGeom>
                                  <a:ln w="28575">
                                    <a:solidFill>
                                      <a:schemeClr val="tx1"/>
                                    </a:solidFill>
                                  </a:ln>
                                </p:spPr>
                                <p:style>
                                  <a:lnRef idx="1">
                                    <a:schemeClr val="accent1"/>
                                  </a:lnRef>
                                  <a:fillRef idx="0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tx1"/>
                                  </a:fontRef>
                                </p:style>
                              </p:cxnSp>
                              <p:cxnSp>
                                <p:nvCxnSpPr>
                                  <p:cNvPr id="544" name="Straight Connector 543"/>
                                  <p:cNvCxnSpPr/>
                                  <p:nvPr/>
                                </p:nvCxnSpPr>
                                <p:spPr>
                                  <a:xfrm>
                                    <a:off x="23837686" y="24346690"/>
                                    <a:ext cx="96262" cy="0"/>
                                  </a:xfrm>
                                  <a:prstGeom prst="line">
                                    <a:avLst/>
                                  </a:prstGeom>
                                  <a:ln w="28575">
                                    <a:solidFill>
                                      <a:schemeClr val="tx1"/>
                                    </a:solidFill>
                                  </a:ln>
                                </p:spPr>
                                <p:style>
                                  <a:lnRef idx="1">
                                    <a:schemeClr val="accent1"/>
                                  </a:lnRef>
                                  <a:fillRef idx="0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tx1"/>
                                  </a:fontRef>
                                </p:style>
                              </p:cxnSp>
                            </p:grpSp>
                          </p:grpSp>
                          <p:grpSp>
                            <p:nvGrpSpPr>
                              <p:cNvPr id="561" name="Group 560"/>
                              <p:cNvGrpSpPr/>
                              <p:nvPr/>
                            </p:nvGrpSpPr>
                            <p:grpSpPr>
                              <a:xfrm>
                                <a:off x="18428351" y="26997710"/>
                                <a:ext cx="5193257" cy="2077861"/>
                                <a:chOff x="18445068" y="27156629"/>
                                <a:chExt cx="5193257" cy="2077861"/>
                              </a:xfrm>
                            </p:grpSpPr>
                            <p:grpSp>
                              <p:nvGrpSpPr>
                                <p:cNvPr id="559" name="Group 558"/>
                                <p:cNvGrpSpPr/>
                                <p:nvPr/>
                              </p:nvGrpSpPr>
                              <p:grpSpPr>
                                <a:xfrm>
                                  <a:off x="20120264" y="27156629"/>
                                  <a:ext cx="3518061" cy="2077861"/>
                                  <a:chOff x="20120264" y="27156629"/>
                                  <a:chExt cx="3518061" cy="2077861"/>
                                </a:xfrm>
                              </p:grpSpPr>
                              <p:grpSp>
                                <p:nvGrpSpPr>
                                  <p:cNvPr id="520" name="Group 519"/>
                                  <p:cNvGrpSpPr/>
                                  <p:nvPr/>
                                </p:nvGrpSpPr>
                                <p:grpSpPr>
                                  <a:xfrm>
                                    <a:off x="20120264" y="27156629"/>
                                    <a:ext cx="3518061" cy="1699281"/>
                                    <a:chOff x="22180462" y="27037364"/>
                                    <a:chExt cx="3518061" cy="1699281"/>
                                  </a:xfrm>
                                </p:grpSpPr>
                                <p:grpSp>
                                  <p:nvGrpSpPr>
                                    <p:cNvPr id="519" name="Group 518"/>
                                    <p:cNvGrpSpPr/>
                                    <p:nvPr/>
                                  </p:nvGrpSpPr>
                                  <p:grpSpPr>
                                    <a:xfrm>
                                      <a:off x="24514232" y="27037364"/>
                                      <a:ext cx="1184291" cy="1699281"/>
                                      <a:chOff x="24514232" y="27037364"/>
                                      <a:chExt cx="1184291" cy="1699281"/>
                                    </a:xfrm>
                                  </p:grpSpPr>
                                  <p:sp>
                                    <p:nvSpPr>
                                      <p:cNvPr id="414" name="Isosceles Triangle 413"/>
                                      <p:cNvSpPr/>
                                      <p:nvPr/>
                                    </p:nvSpPr>
                                    <p:spPr>
                                      <a:xfrm rot="5400000">
                                        <a:off x="24256737" y="27294859"/>
                                        <a:ext cx="1699281" cy="1184291"/>
                                      </a:xfrm>
                                      <a:prstGeom prst="triangle">
                                        <a:avLst/>
                                      </a:prstGeom>
                                      <a:solidFill>
                                        <a:schemeClr val="bg1"/>
                                      </a:solidFill>
                                      <a:ln w="28575">
                                        <a:solidFill>
                                          <a:schemeClr val="tx1"/>
                                        </a:solidFill>
                                      </a:ln>
                                    </p:spPr>
                                    <p:style>
                                      <a:lnRef idx="2">
                                        <a:schemeClr val="accent1">
                                          <a:shade val="50000"/>
                                        </a:schemeClr>
                                      </a:lnRef>
                                      <a:fillRef idx="1">
                                        <a:schemeClr val="accent1"/>
                                      </a:fillRef>
                                      <a:effectRef idx="0">
                                        <a:schemeClr val="accent1"/>
                                      </a:effectRef>
                                      <a:fontRef idx="minor">
                                        <a:schemeClr val="lt1"/>
                                      </a:fontRef>
                                    </p:style>
                                    <p:txBody>
                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                <a:prstTxWarp prst="textNoShape">
                                          <a:avLst/>
                                        </a:prstTxWarp>
                                        <a:noAutofit/>
                                      </a:bodyPr>
                                      <a:lstStyle/>
                                      <a:p>
                                        <a:pPr algn="ctr"/>
                                        <a:endParaRPr lang="en-CA" sz="8985"/>
                                      </a:p>
                                    </p:txBody>
                                  </p:sp>
                                  <p:sp>
                                    <p:nvSpPr>
                                      <p:cNvPr id="435" name="TextBox 434"/>
                                      <p:cNvSpPr txBox="1"/>
                                      <p:nvPr/>
                                    </p:nvSpPr>
                                    <p:spPr>
                                      <a:xfrm>
                                        <a:off x="24523928" y="27266619"/>
                                        <a:ext cx="291363" cy="282761"/>
                                      </a:xfrm>
                                      <a:prstGeom prst="rect">
                                        <a:avLst/>
                                      </a:prstGeom>
                                      <a:noFill/>
                                    </p:spPr>
                                    <p:txBody>
                                      <a:bodyPr wrap="square" rtlCol="0">
                                        <a:spAutoFit/>
                                      </a:bodyPr>
                                      <a:lstStyle/>
                                      <a:p>
                                        <a:endParaRPr lang="en-CA" sz="1800" dirty="0"/>
                                      </a:p>
                                    </p:txBody>
                                  </p:sp>
                                </p:grpSp>
                                <p:cxnSp>
                                  <p:nvCxnSpPr>
                                    <p:cNvPr id="518" name="Straight Arrow Connector 517"/>
                                    <p:cNvCxnSpPr/>
                                    <p:nvPr/>
                                  </p:nvCxnSpPr>
                                  <p:spPr>
                                    <a:xfrm flipV="1">
                                      <a:off x="22180462" y="27313706"/>
                                      <a:ext cx="519770" cy="690364"/>
                                    </a:xfrm>
                                    <a:prstGeom prst="straightConnector1">
                                      <a:avLst/>
                                    </a:prstGeom>
                                    <a:ln w="12700">
                                      <a:solidFill>
                                        <a:schemeClr val="tx1"/>
                                      </a:solidFill>
                                      <a:tailEnd type="triangle"/>
                                    </a:ln>
                                  </p:spPr>
                                  <p:style>
                                    <a:lnRef idx="1">
                                      <a:schemeClr val="accent1"/>
                                    </a:lnRef>
                                    <a:fillRef idx="0">
                                      <a:schemeClr val="accent1"/>
                                    </a:fillRef>
                                    <a:effectRef idx="0">
                                      <a:schemeClr val="accent1"/>
                                    </a:effectRef>
                                    <a:fontRef idx="minor">
                                      <a:schemeClr val="tx1"/>
                                    </a:fontRef>
                                  </p:style>
                                </p:cxnSp>
                              </p:grpSp>
                              <p:grpSp>
                                <p:nvGrpSpPr>
                                  <p:cNvPr id="536" name="Group 535"/>
                                  <p:cNvGrpSpPr/>
                                  <p:nvPr/>
                                </p:nvGrpSpPr>
                                <p:grpSpPr>
                                  <a:xfrm>
                                    <a:off x="20926584" y="29084111"/>
                                    <a:ext cx="416698" cy="150379"/>
                                    <a:chOff x="20926584" y="29084111"/>
                                    <a:chExt cx="416698" cy="150379"/>
                                  </a:xfrm>
                                </p:grpSpPr>
                                <p:cxnSp>
                                  <p:nvCxnSpPr>
                                    <p:cNvPr id="531" name="Straight Connector 530"/>
                                    <p:cNvCxnSpPr/>
                                    <p:nvPr/>
                                  </p:nvCxnSpPr>
                                  <p:spPr>
                                    <a:xfrm>
                                      <a:off x="20926584" y="29084111"/>
                                      <a:ext cx="416698" cy="0"/>
                                    </a:xfrm>
                                    <a:prstGeom prst="line">
                                      <a:avLst/>
                                    </a:prstGeom>
                                    <a:ln w="28575">
                                      <a:solidFill>
                                        <a:schemeClr val="tx1"/>
                                      </a:solidFill>
                                    </a:ln>
                                  </p:spPr>
                                  <p:style>
                                    <a:lnRef idx="1">
                                      <a:schemeClr val="accent1"/>
                                    </a:lnRef>
                                    <a:fillRef idx="0">
                                      <a:schemeClr val="accent1"/>
                                    </a:fillRef>
                                    <a:effectRef idx="0">
                                      <a:schemeClr val="accent1"/>
                                    </a:effectRef>
                                    <a:fontRef idx="minor">
                                      <a:schemeClr val="tx1"/>
                                    </a:fontRef>
                                  </p:style>
                                </p:cxnSp>
                                <p:cxnSp>
                                  <p:nvCxnSpPr>
                                    <p:cNvPr id="532" name="Straight Connector 531"/>
                                    <p:cNvCxnSpPr/>
                                    <p:nvPr/>
                                  </p:nvCxnSpPr>
                                  <p:spPr>
                                    <a:xfrm flipV="1">
                                      <a:off x="21016819" y="29159029"/>
                                      <a:ext cx="226550" cy="1218"/>
                                    </a:xfrm>
                                    <a:prstGeom prst="line">
                                      <a:avLst/>
                                    </a:prstGeom>
                                    <a:ln w="28575">
                                      <a:solidFill>
                                        <a:schemeClr val="tx1"/>
                                      </a:solidFill>
                                    </a:ln>
                                  </p:spPr>
                                  <p:style>
                                    <a:lnRef idx="1">
                                      <a:schemeClr val="accent1"/>
                                    </a:lnRef>
                                    <a:fillRef idx="0">
                                      <a:schemeClr val="accent1"/>
                                    </a:fillRef>
                                    <a:effectRef idx="0">
                                      <a:schemeClr val="accent1"/>
                                    </a:effectRef>
                                    <a:fontRef idx="minor">
                                      <a:schemeClr val="tx1"/>
                                    </a:fontRef>
                                  </p:style>
                                </p:cxnSp>
                                <p:cxnSp>
                                  <p:nvCxnSpPr>
                                    <p:cNvPr id="534" name="Straight Connector 533"/>
                                    <p:cNvCxnSpPr/>
                                    <p:nvPr/>
                                  </p:nvCxnSpPr>
                                  <p:spPr>
                                    <a:xfrm>
                                      <a:off x="21086214" y="29234490"/>
                                      <a:ext cx="96262" cy="0"/>
                                    </a:xfrm>
                                    <a:prstGeom prst="line">
                                      <a:avLst/>
                                    </a:prstGeom>
                                    <a:ln w="28575">
                                      <a:solidFill>
                                        <a:schemeClr val="tx1"/>
                                      </a:solidFill>
                                    </a:ln>
                                  </p:spPr>
                                  <p:style>
                                    <a:lnRef idx="1">
                                      <a:schemeClr val="accent1"/>
                                    </a:lnRef>
                                    <a:fillRef idx="0">
                                      <a:schemeClr val="accent1"/>
                                    </a:fillRef>
                                    <a:effectRef idx="0">
                                      <a:schemeClr val="accent1"/>
                                    </a:effectRef>
                                    <a:fontRef idx="minor">
                                      <a:schemeClr val="tx1"/>
                                    </a:fontRef>
                                  </p:style>
                                </p:cxnSp>
                              </p:grpSp>
                            </p:grpSp>
                            <p:sp>
                              <p:nvSpPr>
                                <p:cNvPr id="551" name="TextBox 550"/>
                                <p:cNvSpPr txBox="1"/>
                                <p:nvPr/>
                              </p:nvSpPr>
                              <p:spPr>
                                <a:xfrm>
                                  <a:off x="18445068" y="27687837"/>
                                  <a:ext cx="1295892" cy="494832"/>
                                </a:xfrm>
                                <a:prstGeom prst="rect">
                                  <a:avLst/>
                                </a:prstGeom>
                              </p:spPr>
                              <p:txBody>
                                <a:bodyPr wrap="square" rtlCol="0">
                                  <a:spAutoFit/>
                                </a:bodyPr>
                                <a:lstStyle/>
                                <a:p>
                                  <a:r>
                                    <a:rPr lang="en-US" sz="3600" dirty="0">
                                      <a:latin typeface="Arial" panose="020B0604020202020204" pitchFamily="34" charset="0"/>
                                      <a:cs typeface="Arial" panose="020B0604020202020204" pitchFamily="34" charset="0"/>
                                    </a:rPr>
                                    <a:t>VDD</a:t>
                                  </a:r>
                                </a:p>
                              </p:txBody>
                            </p:sp>
                          </p:grpSp>
                          <p:cxnSp>
                            <p:nvCxnSpPr>
                              <p:cNvPr id="565" name="Straight Connector 564"/>
                              <p:cNvCxnSpPr/>
                              <p:nvPr/>
                            </p:nvCxnSpPr>
                            <p:spPr>
                              <a:xfrm rot="10800000" flipV="1">
                                <a:off x="22241134" y="28258586"/>
                                <a:ext cx="1040" cy="534104"/>
                              </a:xfrm>
                              <a:prstGeom prst="line">
                                <a:avLst/>
                              </a:prstGeom>
                              <a:ln w="28575">
                                <a:solidFill>
                                  <a:schemeClr val="tx1"/>
                                </a:solidFill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  <p:cxnSp>
                            <p:nvCxnSpPr>
                              <p:cNvPr id="569" name="Straight Connector 568"/>
                              <p:cNvCxnSpPr/>
                              <p:nvPr/>
                            </p:nvCxnSpPr>
                            <p:spPr>
                              <a:xfrm flipV="1">
                                <a:off x="23974442" y="27845944"/>
                                <a:ext cx="0" cy="941832"/>
                              </a:xfrm>
                              <a:prstGeom prst="line">
                                <a:avLst/>
                              </a:prstGeom>
                              <a:ln w="28575">
                                <a:solidFill>
                                  <a:schemeClr val="tx1"/>
                                </a:solidFill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  <p:sp>
                            <p:nvSpPr>
                              <p:cNvPr id="575" name="TextBox 574"/>
                              <p:cNvSpPr txBox="1"/>
                              <p:nvPr/>
                            </p:nvSpPr>
                            <p:spPr>
                              <a:xfrm>
                                <a:off x="19832282" y="27853864"/>
                                <a:ext cx="962634" cy="636212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square" rtlCol="0">
                                <a:spAutoFit/>
                              </a:bodyPr>
                              <a:lstStyle/>
                              <a:p>
                                <a:r>
                                  <a:rPr lang="en-US" sz="2400" dirty="0">
                                    <a:latin typeface="Arial" panose="020B0604020202020204" pitchFamily="34" charset="0"/>
                                    <a:cs typeface="Arial" panose="020B0604020202020204" pitchFamily="34" charset="0"/>
                                  </a:rPr>
                                  <a:t>Force Sensor </a:t>
                                </a:r>
                              </a:p>
                            </p:txBody>
                          </p:sp>
                          <p:sp>
                            <p:nvSpPr>
                              <p:cNvPr id="576" name="TextBox 575"/>
                              <p:cNvSpPr txBox="1"/>
                              <p:nvPr/>
                            </p:nvSpPr>
                            <p:spPr>
                              <a:xfrm>
                                <a:off x="18045407" y="23209596"/>
                                <a:ext cx="1782465" cy="494832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square" rtlCol="0">
                                <a:spAutoFit/>
                              </a:bodyPr>
                              <a:lstStyle/>
                              <a:p>
                                <a:r>
                                  <a:rPr lang="en-US" sz="3600" b="1" dirty="0">
                                    <a:latin typeface="Arial" panose="020B0604020202020204" pitchFamily="34" charset="0"/>
                                    <a:cs typeface="Arial" panose="020B0604020202020204" pitchFamily="34" charset="0"/>
                                  </a:rPr>
                                  <a:t>Electrode</a:t>
                                </a:r>
                              </a:p>
                            </p:txBody>
                          </p:sp>
                          <p:sp>
                            <p:nvSpPr>
                              <p:cNvPr id="577" name="TextBox 576"/>
                              <p:cNvSpPr txBox="1"/>
                              <p:nvPr/>
                            </p:nvSpPr>
                            <p:spPr>
                              <a:xfrm>
                                <a:off x="17958754" y="25616610"/>
                                <a:ext cx="2014117" cy="918974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square" rtlCol="0">
                                <a:spAutoFit/>
                              </a:bodyPr>
                              <a:lstStyle/>
                              <a:p>
                                <a:r>
                                  <a:rPr lang="en-US" sz="3600" b="1" dirty="0">
                                    <a:latin typeface="Arial" panose="020B0604020202020204" pitchFamily="34" charset="0"/>
                                    <a:cs typeface="Arial" panose="020B0604020202020204" pitchFamily="34" charset="0"/>
                                  </a:rPr>
                                  <a:t>Reference Electrode</a:t>
                                </a:r>
                              </a:p>
                            </p:txBody>
                          </p:sp>
                          <p:sp>
                            <p:nvSpPr>
                              <p:cNvPr id="579" name="TextBox 578"/>
                              <p:cNvSpPr txBox="1"/>
                              <p:nvPr/>
                            </p:nvSpPr>
                            <p:spPr>
                              <a:xfrm>
                                <a:off x="22489705" y="25110276"/>
                                <a:ext cx="1199715" cy="282761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square" rtlCol="0">
                                <a:spAutoFit/>
                              </a:bodyPr>
                              <a:lstStyle/>
                              <a:p>
                                <a:r>
                                  <a:rPr lang="en-US" sz="1800" b="1" dirty="0">
                                    <a:latin typeface="Arial" panose="020B0604020202020204" pitchFamily="34" charset="0"/>
                                    <a:cs typeface="Arial" panose="020B0604020202020204" pitchFamily="34" charset="0"/>
                                  </a:rPr>
                                  <a:t>LMV641</a:t>
                                </a:r>
                                <a:endParaRPr lang="en-US" sz="1050" b="1" dirty="0">
                                  <a:latin typeface="Arial" panose="020B0604020202020204" pitchFamily="34" charset="0"/>
                                  <a:cs typeface="Arial" panose="020B060402020202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80" name="TextBox 579"/>
                              <p:cNvSpPr txBox="1"/>
                              <p:nvPr/>
                            </p:nvSpPr>
                            <p:spPr>
                              <a:xfrm>
                                <a:off x="22454517" y="27718073"/>
                                <a:ext cx="1060600" cy="282761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square" rtlCol="0">
                                <a:spAutoFit/>
                              </a:bodyPr>
                              <a:lstStyle/>
                              <a:p>
                                <a:r>
                                  <a:rPr lang="en-US" sz="1800" b="1" dirty="0">
                                    <a:latin typeface="Arial" panose="020B0604020202020204" pitchFamily="34" charset="0"/>
                                    <a:cs typeface="Arial" panose="020B0604020202020204" pitchFamily="34" charset="0"/>
                                  </a:rPr>
                                  <a:t>MCP6V31</a:t>
                                </a:r>
                              </a:p>
                            </p:txBody>
                          </p:sp>
                          <p:sp>
                            <p:nvSpPr>
                              <p:cNvPr id="581" name="TextBox 580"/>
                              <p:cNvSpPr txBox="1"/>
                              <p:nvPr/>
                            </p:nvSpPr>
                            <p:spPr>
                              <a:xfrm>
                                <a:off x="26248986" y="25812541"/>
                                <a:ext cx="1323718" cy="400578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square" rtlCol="0">
                                <a:spAutoFit/>
                              </a:bodyPr>
                              <a:lstStyle/>
                              <a:p>
                                <a:r>
                                  <a:rPr lang="en-US" sz="2800" b="1" dirty="0">
                                    <a:latin typeface="Arial" panose="020B0604020202020204" pitchFamily="34" charset="0"/>
                                    <a:cs typeface="Arial" panose="020B0604020202020204" pitchFamily="34" charset="0"/>
                                  </a:rPr>
                                  <a:t>ADS1018</a:t>
                                </a:r>
                              </a:p>
                            </p:txBody>
                          </p:sp>
                        </p:grpSp>
                      </p:grpSp>
                    </p:grpSp>
                    <p:cxnSp>
                      <p:nvCxnSpPr>
                        <p:cNvPr id="587" name="Straight Connector 586"/>
                        <p:cNvCxnSpPr>
                          <a:endCxn id="591" idx="3"/>
                        </p:cNvCxnSpPr>
                        <p:nvPr/>
                      </p:nvCxnSpPr>
                      <p:spPr>
                        <a:xfrm>
                          <a:off x="27682214" y="26013001"/>
                          <a:ext cx="299865" cy="0"/>
                        </a:xfrm>
                        <a:prstGeom prst="line">
                          <a:avLst/>
                        </a:prstGeom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grpSp>
                      <p:nvGrpSpPr>
                        <p:cNvPr id="593" name="Group 592"/>
                        <p:cNvGrpSpPr/>
                        <p:nvPr/>
                      </p:nvGrpSpPr>
                      <p:grpSpPr>
                        <a:xfrm>
                          <a:off x="27982079" y="25861745"/>
                          <a:ext cx="1014114" cy="302513"/>
                          <a:chOff x="18057622" y="27615874"/>
                          <a:chExt cx="1014114" cy="302513"/>
                        </a:xfrm>
                      </p:grpSpPr>
                      <p:sp>
                        <p:nvSpPr>
                          <p:cNvPr id="590" name="Isosceles Triangle 589"/>
                          <p:cNvSpPr/>
                          <p:nvPr/>
                        </p:nvSpPr>
                        <p:spPr>
                          <a:xfrm rot="5400000" flipH="1">
                            <a:off x="18807238" y="27653888"/>
                            <a:ext cx="302512" cy="226485"/>
                          </a:xfrm>
                          <a:prstGeom prst="triangle">
                            <a:avLst/>
                          </a:prstGeom>
                          <a:solidFill>
                            <a:schemeClr val="bg2">
                              <a:lumMod val="50000"/>
                            </a:schemeClr>
                          </a:solidFill>
                          <a:ln>
                            <a:solidFill>
                              <a:srgbClr val="76717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CA"/>
                          </a:p>
                        </p:txBody>
                      </p:sp>
                      <p:sp>
                        <p:nvSpPr>
                          <p:cNvPr id="591" name="Rectangle 590"/>
                          <p:cNvSpPr/>
                          <p:nvPr/>
                        </p:nvSpPr>
                        <p:spPr>
                          <a:xfrm flipH="1">
                            <a:off x="18057622" y="27615874"/>
                            <a:ext cx="788234" cy="302512"/>
                          </a:xfrm>
                          <a:prstGeom prst="rect">
                            <a:avLst/>
                          </a:prstGeom>
                          <a:solidFill>
                            <a:schemeClr val="bg2">
                              <a:lumMod val="50000"/>
                            </a:schemeClr>
                          </a:solidFill>
                          <a:ln>
                            <a:solidFill>
                              <a:srgbClr val="76717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CA"/>
                          </a:p>
                        </p:txBody>
                      </p:sp>
                    </p:grpSp>
                    <p:sp>
                      <p:nvSpPr>
                        <p:cNvPr id="594" name="TextBox 593"/>
                        <p:cNvSpPr txBox="1"/>
                        <p:nvPr/>
                      </p:nvSpPr>
                      <p:spPr>
                        <a:xfrm>
                          <a:off x="27798908" y="24893567"/>
                          <a:ext cx="2563021" cy="918974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sz="36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Digital </a:t>
                          </a:r>
                        </a:p>
                        <a:p>
                          <a:r>
                            <a:rPr lang="en-US" sz="36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Output</a:t>
                          </a:r>
                        </a:p>
                      </p:txBody>
                    </p:sp>
                  </p:grpSp>
                  <p:grpSp>
                    <p:nvGrpSpPr>
                      <p:cNvPr id="1174" name="Group 1173"/>
                      <p:cNvGrpSpPr/>
                      <p:nvPr/>
                    </p:nvGrpSpPr>
                    <p:grpSpPr>
                      <a:xfrm rot="5400000">
                        <a:off x="22373152" y="27905057"/>
                        <a:ext cx="927100" cy="247633"/>
                        <a:chOff x="18646463" y="27989693"/>
                        <a:chExt cx="927100" cy="247633"/>
                      </a:xfrm>
                    </p:grpSpPr>
                    <p:grpSp>
                      <p:nvGrpSpPr>
                        <p:cNvPr id="1175" name="Group 1174"/>
                        <p:cNvGrpSpPr/>
                        <p:nvPr/>
                      </p:nvGrpSpPr>
                      <p:grpSpPr>
                        <a:xfrm rot="16200000">
                          <a:off x="18989784" y="27651136"/>
                          <a:ext cx="240457" cy="927100"/>
                          <a:chOff x="21597663" y="26761434"/>
                          <a:chExt cx="240457" cy="927100"/>
                        </a:xfrm>
                      </p:grpSpPr>
                      <p:cxnSp>
                        <p:nvCxnSpPr>
                          <p:cNvPr id="1180" name="Straight Connector 1179"/>
                          <p:cNvCxnSpPr/>
                          <p:nvPr/>
                        </p:nvCxnSpPr>
                        <p:spPr>
                          <a:xfrm rot="5400000" flipH="1" flipV="1">
                            <a:off x="21577163" y="27569151"/>
                            <a:ext cx="237744" cy="1022"/>
                          </a:xfrm>
                          <a:prstGeom prst="line">
                            <a:avLst/>
                          </a:prstGeom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1181" name="Straight Connector 1180"/>
                          <p:cNvCxnSpPr/>
                          <p:nvPr/>
                        </p:nvCxnSpPr>
                        <p:spPr>
                          <a:xfrm rot="5400000">
                            <a:off x="21556961" y="26907738"/>
                            <a:ext cx="292608" cy="0"/>
                          </a:xfrm>
                          <a:prstGeom prst="line">
                            <a:avLst/>
                          </a:prstGeom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1182" name="Straight Connector 1181"/>
                          <p:cNvCxnSpPr/>
                          <p:nvPr/>
                        </p:nvCxnSpPr>
                        <p:spPr>
                          <a:xfrm rot="5400000" flipV="1">
                            <a:off x="21741564" y="27008723"/>
                            <a:ext cx="45501" cy="147611"/>
                          </a:xfrm>
                          <a:prstGeom prst="line">
                            <a:avLst/>
                          </a:prstGeom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1183" name="Straight Connector 1182"/>
                          <p:cNvCxnSpPr/>
                          <p:nvPr/>
                        </p:nvCxnSpPr>
                        <p:spPr>
                          <a:xfrm rot="5400000">
                            <a:off x="21676243" y="27027433"/>
                            <a:ext cx="76732" cy="233891"/>
                          </a:xfrm>
                          <a:prstGeom prst="line">
                            <a:avLst/>
                          </a:prstGeom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cxnSp>
                      <p:nvCxnSpPr>
                        <p:cNvPr id="1176" name="Straight Connector 1175"/>
                        <p:cNvCxnSpPr/>
                        <p:nvPr/>
                      </p:nvCxnSpPr>
                      <p:spPr>
                        <a:xfrm flipV="1">
                          <a:off x="19065764" y="27989693"/>
                          <a:ext cx="76732" cy="233891"/>
                        </a:xfrm>
                        <a:prstGeom prst="line">
                          <a:avLst/>
                        </a:prstGeom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177" name="Straight Connector 1176"/>
                        <p:cNvCxnSpPr/>
                        <p:nvPr/>
                      </p:nvCxnSpPr>
                      <p:spPr>
                        <a:xfrm>
                          <a:off x="19142457" y="28003435"/>
                          <a:ext cx="76732" cy="233891"/>
                        </a:xfrm>
                        <a:prstGeom prst="line">
                          <a:avLst/>
                        </a:prstGeom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178" name="Straight Connector 1177"/>
                        <p:cNvCxnSpPr/>
                        <p:nvPr/>
                      </p:nvCxnSpPr>
                      <p:spPr>
                        <a:xfrm flipV="1">
                          <a:off x="19216414" y="27996258"/>
                          <a:ext cx="76732" cy="233891"/>
                        </a:xfrm>
                        <a:prstGeom prst="line">
                          <a:avLst/>
                        </a:prstGeom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179" name="Straight Connector 1178"/>
                        <p:cNvCxnSpPr/>
                        <p:nvPr/>
                      </p:nvCxnSpPr>
                      <p:spPr>
                        <a:xfrm>
                          <a:off x="19291657" y="28003435"/>
                          <a:ext cx="57899" cy="139521"/>
                        </a:xfrm>
                        <a:prstGeom prst="line">
                          <a:avLst/>
                        </a:prstGeom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</p:grpSp>
                <p:grpSp>
                  <p:nvGrpSpPr>
                    <p:cNvPr id="1187" name="Group 1186"/>
                    <p:cNvGrpSpPr/>
                    <p:nvPr/>
                  </p:nvGrpSpPr>
                  <p:grpSpPr>
                    <a:xfrm>
                      <a:off x="24340952" y="27809225"/>
                      <a:ext cx="744136" cy="247633"/>
                      <a:chOff x="18281318" y="27998682"/>
                      <a:chExt cx="744136" cy="247633"/>
                    </a:xfrm>
                  </p:grpSpPr>
                  <p:grpSp>
                    <p:nvGrpSpPr>
                      <p:cNvPr id="1188" name="Group 1187"/>
                      <p:cNvGrpSpPr/>
                      <p:nvPr/>
                    </p:nvGrpSpPr>
                    <p:grpSpPr>
                      <a:xfrm rot="16200000">
                        <a:off x="18392267" y="27892499"/>
                        <a:ext cx="240457" cy="462356"/>
                        <a:chOff x="21588674" y="26396287"/>
                        <a:chExt cx="240457" cy="462356"/>
                      </a:xfrm>
                    </p:grpSpPr>
                    <p:cxnSp>
                      <p:nvCxnSpPr>
                        <p:cNvPr id="1194" name="Straight Connector 1193"/>
                        <p:cNvCxnSpPr/>
                        <p:nvPr/>
                      </p:nvCxnSpPr>
                      <p:spPr>
                        <a:xfrm rot="5400000">
                          <a:off x="21516528" y="26566332"/>
                          <a:ext cx="340090" cy="0"/>
                        </a:xfrm>
                        <a:prstGeom prst="line">
                          <a:avLst/>
                        </a:prstGeom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195" name="Straight Connector 1194"/>
                        <p:cNvCxnSpPr/>
                        <p:nvPr/>
                      </p:nvCxnSpPr>
                      <p:spPr>
                        <a:xfrm rot="5400000" flipV="1">
                          <a:off x="21732575" y="26684621"/>
                          <a:ext cx="45501" cy="147611"/>
                        </a:xfrm>
                        <a:prstGeom prst="line">
                          <a:avLst/>
                        </a:prstGeom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196" name="Straight Connector 1195"/>
                        <p:cNvCxnSpPr/>
                        <p:nvPr/>
                      </p:nvCxnSpPr>
                      <p:spPr>
                        <a:xfrm rot="5400000">
                          <a:off x="21667254" y="26703331"/>
                          <a:ext cx="76732" cy="233891"/>
                        </a:xfrm>
                        <a:prstGeom prst="line">
                          <a:avLst/>
                        </a:prstGeom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  <p:cxnSp>
                    <p:nvCxnSpPr>
                      <p:cNvPr id="1189" name="Straight Connector 1188"/>
                      <p:cNvCxnSpPr/>
                      <p:nvPr/>
                    </p:nvCxnSpPr>
                    <p:spPr>
                      <a:xfrm flipV="1">
                        <a:off x="18741662" y="27998682"/>
                        <a:ext cx="76732" cy="233891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190" name="Straight Connector 1189"/>
                      <p:cNvCxnSpPr/>
                      <p:nvPr/>
                    </p:nvCxnSpPr>
                    <p:spPr>
                      <a:xfrm>
                        <a:off x="18818355" y="28012424"/>
                        <a:ext cx="76732" cy="233891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191" name="Straight Connector 1190"/>
                      <p:cNvCxnSpPr/>
                      <p:nvPr/>
                    </p:nvCxnSpPr>
                    <p:spPr>
                      <a:xfrm flipV="1">
                        <a:off x="18892312" y="28005247"/>
                        <a:ext cx="76732" cy="233891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192" name="Straight Connector 1191"/>
                      <p:cNvCxnSpPr/>
                      <p:nvPr/>
                    </p:nvCxnSpPr>
                    <p:spPr>
                      <a:xfrm>
                        <a:off x="18967555" y="28012424"/>
                        <a:ext cx="57899" cy="139521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cxnSp>
                <p:nvCxnSpPr>
                  <p:cNvPr id="313" name="Straight Connector 312"/>
                  <p:cNvCxnSpPr/>
                  <p:nvPr/>
                </p:nvCxnSpPr>
                <p:spPr>
                  <a:xfrm flipH="1">
                    <a:off x="25768116" y="29626009"/>
                    <a:ext cx="977714" cy="94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322" name="Straight Connector 321"/>
                <p:cNvCxnSpPr/>
                <p:nvPr/>
              </p:nvCxnSpPr>
              <p:spPr>
                <a:xfrm>
                  <a:off x="21567130" y="29643218"/>
                  <a:ext cx="825739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3" name="Oval 322"/>
                <p:cNvSpPr/>
                <p:nvPr/>
              </p:nvSpPr>
              <p:spPr>
                <a:xfrm>
                  <a:off x="21413099" y="29563073"/>
                  <a:ext cx="172625" cy="160290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</p:grpSp>
        </p:grpSp>
      </p:grpSp>
      <p:pic>
        <p:nvPicPr>
          <p:cNvPr id="1534" name="Content Placeholder 5"/>
          <p:cNvPicPr>
            <a:picLocks noChangeAspect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05" r="1803"/>
          <a:stretch/>
        </p:blipFill>
        <p:spPr>
          <a:xfrm>
            <a:off x="17550813" y="6275581"/>
            <a:ext cx="16563198" cy="18276175"/>
          </a:xfrm>
          <a:prstGeom prst="rect">
            <a:avLst/>
          </a:prstGeom>
        </p:spPr>
      </p:pic>
      <p:pic>
        <p:nvPicPr>
          <p:cNvPr id="237" name="Picture 23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88"/>
          <a:stretch/>
        </p:blipFill>
        <p:spPr>
          <a:xfrm>
            <a:off x="47885130" y="1627576"/>
            <a:ext cx="2515878" cy="3265519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724198" y="536812"/>
            <a:ext cx="49821802" cy="953439"/>
            <a:chOff x="724198" y="728896"/>
            <a:chExt cx="49821802" cy="1936546"/>
          </a:xfrm>
        </p:grpSpPr>
        <p:grpSp>
          <p:nvGrpSpPr>
            <p:cNvPr id="18" name="Group 17"/>
            <p:cNvGrpSpPr/>
            <p:nvPr/>
          </p:nvGrpSpPr>
          <p:grpSpPr>
            <a:xfrm>
              <a:off x="762000" y="728896"/>
              <a:ext cx="49784000" cy="1927772"/>
              <a:chOff x="914399" y="219299"/>
              <a:chExt cx="29118125" cy="7060933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914399" y="219299"/>
                <a:ext cx="11592127" cy="7060933"/>
                <a:chOff x="914399" y="-6846519"/>
                <a:chExt cx="11141948" cy="7060933"/>
              </a:xfrm>
            </p:grpSpPr>
            <p:sp>
              <p:nvSpPr>
                <p:cNvPr id="8" name="TextBox 7"/>
                <p:cNvSpPr txBox="1"/>
                <p:nvPr/>
              </p:nvSpPr>
              <p:spPr>
                <a:xfrm>
                  <a:off x="914399" y="-6846519"/>
                  <a:ext cx="5624946" cy="7060933"/>
                </a:xfrm>
                <a:prstGeom prst="rect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endParaRPr lang="en-CA" sz="11927" dirty="0"/>
                </a:p>
              </p:txBody>
            </p:sp>
            <p:sp>
              <p:nvSpPr>
                <p:cNvPr id="9" name="TextBox 8"/>
                <p:cNvSpPr txBox="1"/>
                <p:nvPr/>
              </p:nvSpPr>
              <p:spPr>
                <a:xfrm>
                  <a:off x="6539345" y="-6846519"/>
                  <a:ext cx="5517002" cy="7060933"/>
                </a:xfrm>
                <a:prstGeom prst="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endParaRPr lang="en-CA" sz="11927" dirty="0"/>
                </a:p>
              </p:txBody>
            </p:sp>
          </p:grpSp>
          <p:sp>
            <p:nvSpPr>
              <p:cNvPr id="15" name="TextBox 14"/>
              <p:cNvSpPr txBox="1"/>
              <p:nvPr/>
            </p:nvSpPr>
            <p:spPr>
              <a:xfrm>
                <a:off x="12506526" y="219299"/>
                <a:ext cx="5874326" cy="7060933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endParaRPr lang="en-CA" sz="11927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18380852" y="219299"/>
                <a:ext cx="5915893" cy="7060933"/>
              </a:xfrm>
              <a:prstGeom prst="rect">
                <a:avLst/>
              </a:prstGeom>
              <a:solidFill>
                <a:srgbClr val="FF5F53"/>
              </a:solidFill>
            </p:spPr>
            <p:txBody>
              <a:bodyPr wrap="square" rtlCol="0">
                <a:spAutoFit/>
              </a:bodyPr>
              <a:lstStyle/>
              <a:p>
                <a:endParaRPr lang="en-CA" sz="11927" dirty="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24296740" y="219299"/>
                <a:ext cx="5735784" cy="7060933"/>
              </a:xfrm>
              <a:prstGeom prst="rect">
                <a:avLst/>
              </a:prstGeom>
              <a:solidFill>
                <a:srgbClr val="E874DA"/>
              </a:solidFill>
            </p:spPr>
            <p:txBody>
              <a:bodyPr wrap="square" rtlCol="0">
                <a:spAutoFit/>
              </a:bodyPr>
              <a:lstStyle/>
              <a:p>
                <a:endParaRPr lang="en-CA" sz="11927" dirty="0"/>
              </a:p>
            </p:txBody>
          </p:sp>
        </p:grpSp>
        <p:sp>
          <p:nvSpPr>
            <p:cNvPr id="5" name="Rectangle 4"/>
            <p:cNvSpPr/>
            <p:nvPr/>
          </p:nvSpPr>
          <p:spPr>
            <a:xfrm>
              <a:off x="724198" y="737668"/>
              <a:ext cx="5029203" cy="192777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sz="11927"/>
            </a:p>
          </p:txBody>
        </p:sp>
      </p:grpSp>
      <p:sp>
        <p:nvSpPr>
          <p:cNvPr id="240" name="TextBox 239"/>
          <p:cNvSpPr txBox="1"/>
          <p:nvPr/>
        </p:nvSpPr>
        <p:spPr>
          <a:xfrm>
            <a:off x="17737539" y="36973685"/>
            <a:ext cx="16089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Formulas used to control gain, and bandwidth of bandpass filter. </a:t>
            </a:r>
            <a:endParaRPr lang="en-CA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4" name="Oval 253"/>
          <p:cNvSpPr/>
          <p:nvPr/>
        </p:nvSpPr>
        <p:spPr>
          <a:xfrm>
            <a:off x="20497701" y="33157615"/>
            <a:ext cx="210536" cy="206551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59" name="TextBox 258"/>
          <p:cNvSpPr txBox="1"/>
          <p:nvPr/>
        </p:nvSpPr>
        <p:spPr>
          <a:xfrm>
            <a:off x="24820406" y="32366157"/>
            <a:ext cx="392733" cy="707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+</a:t>
            </a:r>
            <a:endParaRPr lang="en-CA" sz="4000" b="1" dirty="0"/>
          </a:p>
        </p:txBody>
      </p:sp>
      <p:sp>
        <p:nvSpPr>
          <p:cNvPr id="260" name="TextBox 259"/>
          <p:cNvSpPr txBox="1"/>
          <p:nvPr/>
        </p:nvSpPr>
        <p:spPr>
          <a:xfrm>
            <a:off x="24892412" y="33447431"/>
            <a:ext cx="327961" cy="707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-</a:t>
            </a:r>
            <a:endParaRPr lang="en-CA" sz="4000" b="1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4730" y="25309522"/>
            <a:ext cx="12679917" cy="6213563"/>
          </a:xfrm>
          <a:prstGeom prst="rect">
            <a:avLst/>
          </a:prstGeom>
        </p:spPr>
      </p:pic>
      <p:sp>
        <p:nvSpPr>
          <p:cNvPr id="245" name="TextBox 244"/>
          <p:cNvSpPr txBox="1"/>
          <p:nvPr/>
        </p:nvSpPr>
        <p:spPr>
          <a:xfrm>
            <a:off x="42571563" y="31715721"/>
            <a:ext cx="6950908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3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ampled 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20Hz </a:t>
            </a:r>
            <a:r>
              <a:rPr lang="en-US" sz="3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signal and digital 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output of the ADC.</a:t>
            </a:r>
            <a:endParaRPr lang="en-CA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6" name="TextBox 245"/>
          <p:cNvSpPr txBox="1"/>
          <p:nvPr/>
        </p:nvSpPr>
        <p:spPr>
          <a:xfrm>
            <a:off x="34487691" y="32465002"/>
            <a:ext cx="16089271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8. Impact/Contributions 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A point-of-care low-cost wearable EEG recording system can improve personalized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both </a:t>
            </a:r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monitoring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diagnosis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applications. 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The device yields smallest form factor, lightest weight compared to the commercially-available products.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Future additions to the device will include features such as fully wireless operation, and embedded signal processing for neurological event detection (e.g. epilepsy seizures).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76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5938</TotalTime>
  <Words>385</Words>
  <Application>Microsoft Office PowerPoint</Application>
  <PresentationFormat>Custom</PresentationFormat>
  <Paragraphs>175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 Guraya</dc:creator>
  <cp:lastModifiedBy>Sam Guraya</cp:lastModifiedBy>
  <cp:revision>250</cp:revision>
  <cp:lastPrinted>2017-08-14T19:01:40Z</cp:lastPrinted>
  <dcterms:created xsi:type="dcterms:W3CDTF">2017-02-12T01:23:00Z</dcterms:created>
  <dcterms:modified xsi:type="dcterms:W3CDTF">2017-08-14T20:56:57Z</dcterms:modified>
</cp:coreProperties>
</file>